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2" r:id="rId2"/>
  </p:sldMasterIdLst>
  <p:notesMasterIdLst>
    <p:notesMasterId r:id="rId59"/>
  </p:notesMasterIdLst>
  <p:handoutMasterIdLst>
    <p:handoutMasterId r:id="rId60"/>
  </p:handoutMasterIdLst>
  <p:sldIdLst>
    <p:sldId id="260" r:id="rId3"/>
    <p:sldId id="300" r:id="rId4"/>
    <p:sldId id="256" r:id="rId5"/>
    <p:sldId id="269" r:id="rId6"/>
    <p:sldId id="301" r:id="rId7"/>
    <p:sldId id="302" r:id="rId8"/>
    <p:sldId id="305" r:id="rId9"/>
    <p:sldId id="306" r:id="rId10"/>
    <p:sldId id="257" r:id="rId11"/>
    <p:sldId id="309" r:id="rId12"/>
    <p:sldId id="279" r:id="rId13"/>
    <p:sldId id="270" r:id="rId14"/>
    <p:sldId id="271" r:id="rId15"/>
    <p:sldId id="273" r:id="rId16"/>
    <p:sldId id="274" r:id="rId17"/>
    <p:sldId id="276" r:id="rId18"/>
    <p:sldId id="277" r:id="rId19"/>
    <p:sldId id="307" r:id="rId20"/>
    <p:sldId id="308" r:id="rId21"/>
    <p:sldId id="317" r:id="rId22"/>
    <p:sldId id="310" r:id="rId23"/>
    <p:sldId id="323" r:id="rId24"/>
    <p:sldId id="316" r:id="rId25"/>
    <p:sldId id="320" r:id="rId26"/>
    <p:sldId id="321" r:id="rId27"/>
    <p:sldId id="278" r:id="rId28"/>
    <p:sldId id="281" r:id="rId29"/>
    <p:sldId id="282" r:id="rId30"/>
    <p:sldId id="311" r:id="rId31"/>
    <p:sldId id="318" r:id="rId32"/>
    <p:sldId id="319" r:id="rId33"/>
    <p:sldId id="322" r:id="rId34"/>
    <p:sldId id="312" r:id="rId35"/>
    <p:sldId id="314" r:id="rId36"/>
    <p:sldId id="313" r:id="rId37"/>
    <p:sldId id="297" r:id="rId38"/>
    <p:sldId id="283" r:id="rId39"/>
    <p:sldId id="284" r:id="rId40"/>
    <p:sldId id="285" r:id="rId41"/>
    <p:sldId id="286" r:id="rId42"/>
    <p:sldId id="328" r:id="rId43"/>
    <p:sldId id="324" r:id="rId44"/>
    <p:sldId id="287" r:id="rId45"/>
    <p:sldId id="288" r:id="rId46"/>
    <p:sldId id="326" r:id="rId47"/>
    <p:sldId id="329" r:id="rId48"/>
    <p:sldId id="325" r:id="rId49"/>
    <p:sldId id="290" r:id="rId50"/>
    <p:sldId id="292" r:id="rId51"/>
    <p:sldId id="293" r:id="rId52"/>
    <p:sldId id="294" r:id="rId53"/>
    <p:sldId id="295" r:id="rId54"/>
    <p:sldId id="298" r:id="rId55"/>
    <p:sldId id="299" r:id="rId56"/>
    <p:sldId id="330" r:id="rId57"/>
    <p:sldId id="331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94032" autoAdjust="0"/>
  </p:normalViewPr>
  <p:slideViewPr>
    <p:cSldViewPr>
      <p:cViewPr varScale="1">
        <p:scale>
          <a:sx n="59" d="100"/>
          <a:sy n="59" d="100"/>
        </p:scale>
        <p:origin x="142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04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A251C-380D-40C3-916D-87999848640D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38686-C003-4DD9-91AB-FE42C77990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89E82-5260-4A25-9037-9A6841D8FF0F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FB1B6-7DB8-42D5-AA29-1ED5493270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B1B6-7DB8-42D5-AA29-1ED5493270A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B1B6-7DB8-42D5-AA29-1ED5493270AA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B1B6-7DB8-42D5-AA29-1ED5493270A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B1B6-7DB8-42D5-AA29-1ED5493270AA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B1B6-7DB8-42D5-AA29-1ED5493270AA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B1B6-7DB8-42D5-AA29-1ED5493270AA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C3F416CD-67A3-4CF0-A210-F6AF31AC147F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‹#›</a:t>
            </a:fld>
            <a:endParaRPr kumimoji="0"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69FA-8946-4AB6-B074-D84083315D6A}" type="datetime1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8636-3AE3-4695-9EA9-A56A8CE964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69FA-8946-4AB6-B074-D84083315D6A}" type="datetime1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8636-3AE3-4695-9EA9-A56A8CE964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257800"/>
            <a:ext cx="6019800" cy="6771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45720" rIns="91440" bIns="45720" anchor="b" anchorCtr="0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953570"/>
            <a:ext cx="6019800" cy="542544"/>
          </a:xfrm>
          <a:effectLst/>
        </p:spPr>
        <p:txBody>
          <a:bodyPr lIns="91440" tIns="45720" rIns="91440" bIns="45720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04800" y="3581400"/>
            <a:ext cx="5943600" cy="307777"/>
          </a:xfrm>
        </p:spPr>
        <p:txBody>
          <a:bodyPr wrap="square" anchor="ctr" anchorCtr="0">
            <a:spAutoFit/>
          </a:bodyPr>
          <a:lstStyle>
            <a:lvl1pPr>
              <a:buNone/>
              <a:defRPr sz="1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04800" y="3886200"/>
            <a:ext cx="5943600" cy="307777"/>
          </a:xfrm>
        </p:spPr>
        <p:txBody>
          <a:bodyPr wrap="square" anchor="ctr" anchorCtr="0">
            <a:spAutoFit/>
          </a:bodyPr>
          <a:lstStyle>
            <a:lvl1pPr>
              <a:buNone/>
              <a:defRPr sz="1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04800" y="4188023"/>
            <a:ext cx="5943600" cy="307777"/>
          </a:xfrm>
        </p:spPr>
        <p:txBody>
          <a:bodyPr wrap="square" anchor="ctr" anchorCtr="0">
            <a:spAutoFit/>
          </a:bodyPr>
          <a:lstStyle>
            <a:lvl1pPr>
              <a:buNone/>
              <a:defRPr sz="1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4800" y="4492823"/>
            <a:ext cx="5943600" cy="307777"/>
          </a:xfrm>
        </p:spPr>
        <p:txBody>
          <a:bodyPr wrap="square" anchor="ctr" anchorCtr="0">
            <a:spAutoFit/>
          </a:bodyPr>
          <a:lstStyle>
            <a:lvl1pPr>
              <a:buNone/>
              <a:defRPr sz="1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290C-3526-468E-860B-4D9D2196BFBC}" type="datetime1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8636-3AE3-4695-9EA9-A56A8CE96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81000" y="4191000"/>
            <a:ext cx="8382000" cy="2057399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none"/>
        </p:style>
        <p:txBody>
          <a:bodyPr wrap="square" tIns="45720" bIns="45720" anchor="ctr" anchorCtr="0">
            <a:normAutofit/>
          </a:bodyPr>
          <a:lstStyle>
            <a:lvl1pPr algn="ctr">
              <a:defRPr sz="2800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60000" contrast="15000"/>
          </a:blip>
          <a:stretch>
            <a:fillRect/>
          </a:stretch>
        </p:blipFill>
        <p:spPr bwMode="auto">
          <a:xfrm>
            <a:off x="685792" y="1341114"/>
            <a:ext cx="7772416" cy="2926086"/>
          </a:xfrm>
          <a:prstGeom prst="rect">
            <a:avLst/>
          </a:prstGeom>
          <a:noFill/>
          <a:effectLst/>
        </p:spPr>
      </p:pic>
    </p:spTree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7543800" cy="5029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114299"/>
            <a:ext cx="6553200" cy="704088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none"/>
        </p:style>
        <p:txBody>
          <a:bodyPr wrap="square" tIns="45720" bIns="45720" anchor="ctr" anchorCtr="0">
            <a:norm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7982345" y="1717743"/>
            <a:ext cx="1035122" cy="674493"/>
          </a:xfrm>
          <a:prstGeom prst="roundRect">
            <a:avLst>
              <a:gd name="adj" fmla="val 6615"/>
            </a:avLst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7983196" y="917038"/>
            <a:ext cx="1033831" cy="690944"/>
          </a:xfrm>
          <a:prstGeom prst="roundRect">
            <a:avLst>
              <a:gd name="adj" fmla="val 6615"/>
            </a:avLst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/>
          <a:stretch>
            <a:fillRect/>
          </a:stretch>
        </p:blipFill>
        <p:spPr bwMode="auto">
          <a:xfrm>
            <a:off x="7989319" y="124559"/>
            <a:ext cx="1021173" cy="690943"/>
          </a:xfrm>
          <a:prstGeom prst="roundRect">
            <a:avLst>
              <a:gd name="adj" fmla="val 6615"/>
            </a:avLst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5" cstate="print"/>
          <a:stretch>
            <a:fillRect/>
          </a:stretch>
        </p:blipFill>
        <p:spPr bwMode="auto">
          <a:xfrm>
            <a:off x="6831128" y="138419"/>
            <a:ext cx="1035605" cy="663222"/>
          </a:xfrm>
          <a:prstGeom prst="roundRect">
            <a:avLst>
              <a:gd name="adj" fmla="val 6615"/>
            </a:avLst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69FA-8946-4AB6-B074-D84083315D6A}" type="datetime1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8636-3AE3-4695-9EA9-A56A8CE964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69FA-8946-4AB6-B074-D84083315D6A}" type="datetime1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8636-3AE3-4695-9EA9-A56A8CE964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E5B69FA-8946-4AB6-B074-D84083315D6A}" type="datetime1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FF58636-3AE3-4695-9EA9-A56A8CE96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  <p:transition advClick="0"/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4E5B69FA-8946-4AB6-B074-D84083315D6A}" type="datetime1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0FF58636-3AE3-4695-9EA9-A56A8CE964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69FA-8946-4AB6-B074-D84083315D6A}" type="datetime1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8636-3AE3-4695-9EA9-A56A8CE964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69FA-8946-4AB6-B074-D84083315D6A}" type="datetime1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8636-3AE3-4695-9EA9-A56A8CE964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69FA-8946-4AB6-B074-D84083315D6A}" type="datetime1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8636-3AE3-4695-9EA9-A56A8CE964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4E5B69FA-8946-4AB6-B074-D84083315D6A}" type="datetime1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0FF58636-3AE3-4695-9EA9-A56A8CE96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76000">
                <a:schemeClr val="accent2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50" r:id="rId14"/>
  </p:sldLayoutIdLst>
  <p:transition advClick="0"/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Public\Music\Sample%20Music\Kalimba.mp3" TargetMode="Externa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5.png"/><Relationship Id="rId4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1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141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9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gif"/><Relationship Id="rId13" Type="http://schemas.openxmlformats.org/officeDocument/2006/relationships/image" Target="../media/image161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12" Type="http://schemas.openxmlformats.org/officeDocument/2006/relationships/image" Target="../media/image160.gif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4.jpeg"/><Relationship Id="rId11" Type="http://schemas.openxmlformats.org/officeDocument/2006/relationships/image" Target="../media/image159.gif"/><Relationship Id="rId5" Type="http://schemas.openxmlformats.org/officeDocument/2006/relationships/image" Target="../media/image153.jpeg"/><Relationship Id="rId10" Type="http://schemas.openxmlformats.org/officeDocument/2006/relationships/image" Target="../media/image158.jpe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Relationship Id="rId14" Type="http://schemas.openxmlformats.org/officeDocument/2006/relationships/image" Target="../media/image162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gif"/><Relationship Id="rId7" Type="http://schemas.openxmlformats.org/officeDocument/2006/relationships/image" Target="../media/image16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4" Type="http://schemas.openxmlformats.org/officeDocument/2006/relationships/image" Target="../media/image165.gif"/><Relationship Id="rId9" Type="http://schemas.openxmlformats.org/officeDocument/2006/relationships/image" Target="../media/image17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jpeg"/><Relationship Id="rId7" Type="http://schemas.openxmlformats.org/officeDocument/2006/relationships/image" Target="../media/image176.png"/><Relationship Id="rId2" Type="http://schemas.openxmlformats.org/officeDocument/2006/relationships/image" Target="../media/image171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5.jpeg"/><Relationship Id="rId11" Type="http://schemas.openxmlformats.org/officeDocument/2006/relationships/image" Target="../media/image180.jpeg"/><Relationship Id="rId5" Type="http://schemas.openxmlformats.org/officeDocument/2006/relationships/image" Target="../media/image174.gif"/><Relationship Id="rId10" Type="http://schemas.openxmlformats.org/officeDocument/2006/relationships/image" Target="../media/image179.jpeg"/><Relationship Id="rId4" Type="http://schemas.openxmlformats.org/officeDocument/2006/relationships/image" Target="../media/image173.gif"/><Relationship Id="rId9" Type="http://schemas.openxmlformats.org/officeDocument/2006/relationships/image" Target="../media/image178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Public\Music\Sample%20Music\Kalimba.mp3" TargetMode="Externa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gif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png"/><Relationship Id="rId4" Type="http://schemas.openxmlformats.org/officeDocument/2006/relationships/image" Target="../media/image17.gif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3400" y="533400"/>
            <a:ext cx="2054832" cy="821932"/>
          </a:xfrm>
          <a:prstGeom prst="roundRect">
            <a:avLst>
              <a:gd name="adj" fmla="val 6615"/>
            </a:avLst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143000" y="1828800"/>
            <a:ext cx="6686551" cy="822960"/>
          </a:xfrm>
          <a:prstGeom prst="roundRect">
            <a:avLst>
              <a:gd name="adj" fmla="val 6615"/>
            </a:avLst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38200" y="3505200"/>
            <a:ext cx="2054656" cy="919947"/>
          </a:xfrm>
          <a:prstGeom prst="roundRect">
            <a:avLst>
              <a:gd name="adj" fmla="val 6615"/>
            </a:avLst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867400" y="457200"/>
            <a:ext cx="2194560" cy="990599"/>
          </a:xfrm>
          <a:prstGeom prst="roundRect">
            <a:avLst>
              <a:gd name="adj" fmla="val 6615"/>
            </a:avLst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Logo 1990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81400" y="3200400"/>
            <a:ext cx="2438400" cy="1440180"/>
          </a:xfrm>
          <a:prstGeom prst="rect">
            <a:avLst/>
          </a:prstGeom>
        </p:spPr>
      </p:pic>
      <p:pic>
        <p:nvPicPr>
          <p:cNvPr id="9" name="Kalimb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-762000" y="381000"/>
            <a:ext cx="304800" cy="304800"/>
          </a:xfrm>
          <a:prstGeom prst="rect">
            <a:avLst/>
          </a:prstGeom>
        </p:spPr>
      </p:pic>
      <p:pic>
        <p:nvPicPr>
          <p:cNvPr id="17" name="Picture 16" descr="70s Log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3400" y="5157216"/>
            <a:ext cx="7534656" cy="1700784"/>
          </a:xfrm>
          <a:prstGeom prst="rect">
            <a:avLst/>
          </a:prstGeom>
        </p:spPr>
      </p:pic>
      <p:pic>
        <p:nvPicPr>
          <p:cNvPr id="18" name="Picture 17" descr="1984 Logo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77000" y="3124200"/>
            <a:ext cx="1995055" cy="146304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0s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97152">
            <a:off x="1000571" y="1714714"/>
            <a:ext cx="7142858" cy="342857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advClick="0" advTm="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py (2) of img_0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0"/>
            <a:ext cx="3289321" cy="2194560"/>
          </a:xfrm>
          <a:prstGeom prst="rect">
            <a:avLst/>
          </a:prstGeom>
        </p:spPr>
      </p:pic>
      <p:pic>
        <p:nvPicPr>
          <p:cNvPr id="2" name="Picture 1" descr="DSCN48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169920" cy="2377440"/>
          </a:xfrm>
          <a:prstGeom prst="rect">
            <a:avLst/>
          </a:prstGeom>
        </p:spPr>
      </p:pic>
      <p:pic>
        <p:nvPicPr>
          <p:cNvPr id="8" name="Picture 7" descr="IMG_5184.JPG"/>
          <p:cNvPicPr>
            <a:picLocks noChangeAspect="1"/>
          </p:cNvPicPr>
          <p:nvPr/>
        </p:nvPicPr>
        <p:blipFill>
          <a:blip r:embed="rId5" cstate="print"/>
          <a:srcRect l="14167" t="24444" r="12500" b="32222"/>
          <a:stretch>
            <a:fillRect/>
          </a:stretch>
        </p:blipFill>
        <p:spPr>
          <a:xfrm>
            <a:off x="0" y="4419600"/>
            <a:ext cx="6705600" cy="2971800"/>
          </a:xfrm>
          <a:prstGeom prst="rect">
            <a:avLst/>
          </a:prstGeom>
        </p:spPr>
      </p:pic>
      <p:pic>
        <p:nvPicPr>
          <p:cNvPr id="9" name="Picture 8" descr="IMG_5522.JPG"/>
          <p:cNvPicPr>
            <a:picLocks noChangeAspect="1"/>
          </p:cNvPicPr>
          <p:nvPr/>
        </p:nvPicPr>
        <p:blipFill>
          <a:blip r:embed="rId6" cstate="print"/>
          <a:srcRect l="38148" t="29999" r="11482" b="28889"/>
          <a:stretch>
            <a:fillRect/>
          </a:stretch>
        </p:blipFill>
        <p:spPr>
          <a:xfrm>
            <a:off x="0" y="1676400"/>
            <a:ext cx="2590800" cy="2819400"/>
          </a:xfrm>
          <a:prstGeom prst="rect">
            <a:avLst/>
          </a:prstGeom>
        </p:spPr>
      </p:pic>
      <p:pic>
        <p:nvPicPr>
          <p:cNvPr id="12" name="Picture 11" descr="CandidDino01Web.jpg"/>
          <p:cNvPicPr>
            <a:picLocks noChangeAspect="1"/>
          </p:cNvPicPr>
          <p:nvPr/>
        </p:nvPicPr>
        <p:blipFill>
          <a:blip r:embed="rId7" cstate="print"/>
          <a:srcRect l="15688" r="23858" b="33333"/>
          <a:stretch>
            <a:fillRect/>
          </a:stretch>
        </p:blipFill>
        <p:spPr>
          <a:xfrm>
            <a:off x="6324600" y="2057400"/>
            <a:ext cx="2819400" cy="5334000"/>
          </a:xfrm>
          <a:prstGeom prst="rect">
            <a:avLst/>
          </a:prstGeom>
        </p:spPr>
      </p:pic>
      <p:pic>
        <p:nvPicPr>
          <p:cNvPr id="11" name="Picture 10" descr="Candid11Web.jpg"/>
          <p:cNvPicPr>
            <a:picLocks noChangeAspect="1"/>
          </p:cNvPicPr>
          <p:nvPr/>
        </p:nvPicPr>
        <p:blipFill>
          <a:blip r:embed="rId8" cstate="print"/>
          <a:srcRect l="15091" t="21717" r="3455"/>
          <a:stretch>
            <a:fillRect/>
          </a:stretch>
        </p:blipFill>
        <p:spPr>
          <a:xfrm>
            <a:off x="5486400" y="0"/>
            <a:ext cx="3657600" cy="2057400"/>
          </a:xfrm>
          <a:prstGeom prst="rect">
            <a:avLst/>
          </a:prstGeom>
        </p:spPr>
      </p:pic>
      <p:pic>
        <p:nvPicPr>
          <p:cNvPr id="3" name="Picture 2" descr="DSC01894.JPG"/>
          <p:cNvPicPr>
            <a:picLocks noChangeAspect="1"/>
          </p:cNvPicPr>
          <p:nvPr/>
        </p:nvPicPr>
        <p:blipFill>
          <a:blip r:embed="rId9" cstate="print"/>
          <a:srcRect t="14957"/>
          <a:stretch>
            <a:fillRect/>
          </a:stretch>
        </p:blipFill>
        <p:spPr>
          <a:xfrm>
            <a:off x="2057400" y="1676400"/>
            <a:ext cx="4343400" cy="30327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CEIA-2010-Conference-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0"/>
            <a:ext cx="4297680" cy="1371600"/>
          </a:xfrm>
          <a:prstGeom prst="rect">
            <a:avLst/>
          </a:prstGeom>
        </p:spPr>
      </p:pic>
      <p:pic>
        <p:nvPicPr>
          <p:cNvPr id="1026" name="Picture 2" descr="C:\Users\kelly.harper\AppData\Local\Microsoft\Windows\Temporary Internet Files\Content.Outlook\3LIOVBN2\06conflogo600x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724400"/>
            <a:ext cx="2286000" cy="2286000"/>
          </a:xfrm>
          <a:prstGeom prst="rect">
            <a:avLst/>
          </a:prstGeom>
          <a:noFill/>
        </p:spPr>
      </p:pic>
      <p:pic>
        <p:nvPicPr>
          <p:cNvPr id="7" name="Picture 6" descr="2009 Conference 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" y="2133600"/>
            <a:ext cx="1972495" cy="2514600"/>
          </a:xfrm>
          <a:prstGeom prst="rect">
            <a:avLst/>
          </a:prstGeom>
        </p:spPr>
      </p:pic>
      <p:pic>
        <p:nvPicPr>
          <p:cNvPr id="9" name="Picture 8" descr="MCEIAad 20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572000"/>
            <a:ext cx="1800825" cy="2514600"/>
          </a:xfrm>
          <a:prstGeom prst="rect">
            <a:avLst/>
          </a:prstGeom>
        </p:spPr>
      </p:pic>
      <p:pic>
        <p:nvPicPr>
          <p:cNvPr id="10" name="Picture 9" descr="2000 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00600" y="5867400"/>
            <a:ext cx="3719593" cy="1188720"/>
          </a:xfrm>
          <a:prstGeom prst="rect">
            <a:avLst/>
          </a:prstGeom>
        </p:spPr>
      </p:pic>
      <p:pic>
        <p:nvPicPr>
          <p:cNvPr id="11" name="Picture 10" descr="MCEIA2011-Conference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3785616" cy="2103120"/>
          </a:xfrm>
          <a:prstGeom prst="rect">
            <a:avLst/>
          </a:prstGeom>
        </p:spPr>
      </p:pic>
      <p:pic>
        <p:nvPicPr>
          <p:cNvPr id="14" name="Picture 13" descr="2001 Conferenc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06142" y="2133600"/>
            <a:ext cx="2037858" cy="2286000"/>
          </a:xfrm>
          <a:prstGeom prst="rect">
            <a:avLst/>
          </a:prstGeom>
        </p:spPr>
      </p:pic>
      <p:pic>
        <p:nvPicPr>
          <p:cNvPr id="15" name="Picture 14" descr="2002 Conferenc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14800" y="4038600"/>
            <a:ext cx="3087405" cy="1828800"/>
          </a:xfrm>
          <a:prstGeom prst="rect">
            <a:avLst/>
          </a:prstGeom>
        </p:spPr>
      </p:pic>
      <p:pic>
        <p:nvPicPr>
          <p:cNvPr id="16" name="Picture 15" descr="Michigan conference logo 200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05400" y="1600200"/>
            <a:ext cx="1759641" cy="2377440"/>
          </a:xfrm>
          <a:prstGeom prst="rect">
            <a:avLst/>
          </a:prstGeom>
        </p:spPr>
      </p:pic>
      <p:pic>
        <p:nvPicPr>
          <p:cNvPr id="8" name="Picture 7" descr="DetroitAd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819400" y="1752600"/>
            <a:ext cx="1975104" cy="2514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457200"/>
            <a:ext cx="8382000" cy="106984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MCEIA Presidents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" y="160020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Beth Haggenjos </a:t>
            </a:r>
            <a:r>
              <a:rPr lang="en-US" b="0" dirty="0">
                <a:solidFill>
                  <a:schemeClr val="tx1"/>
                </a:solidFill>
              </a:rPr>
              <a:t>– 2011-12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Indiana University, IUPUI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4800600" y="1905000"/>
            <a:ext cx="4041775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Pam Cooper </a:t>
            </a:r>
            <a:r>
              <a:rPr lang="en-US" dirty="0">
                <a:solidFill>
                  <a:schemeClr val="tx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2010-11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Illinois State University</a:t>
            </a:r>
          </a:p>
        </p:txBody>
      </p:sp>
      <p:pic>
        <p:nvPicPr>
          <p:cNvPr id="9" name="Content Placeholder 8" descr="200_haggenjos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066800" y="2590800"/>
            <a:ext cx="2446556" cy="3657600"/>
          </a:xfrm>
        </p:spPr>
      </p:pic>
      <p:pic>
        <p:nvPicPr>
          <p:cNvPr id="10" name="Content Placeholder 9" descr="Pam Cooper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562600" y="2895600"/>
            <a:ext cx="2805801" cy="3749040"/>
          </a:xfrm>
        </p:spPr>
      </p:pic>
    </p:spTree>
  </p:cSld>
  <p:clrMapOvr>
    <a:masterClrMapping/>
  </p:clrMapOvr>
  <p:transition advClick="0" advTm="8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457200"/>
            <a:ext cx="8382000" cy="106984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MCEIA Presidents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4041648" cy="6858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Dawn Koeltzow </a:t>
            </a:r>
            <a:r>
              <a:rPr lang="en-US" b="0" dirty="0">
                <a:solidFill>
                  <a:schemeClr val="tx1"/>
                </a:solidFill>
              </a:rPr>
              <a:t>– 2009-10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Bradley University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4876800" y="3048000"/>
            <a:ext cx="4041775" cy="762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Kelly Harper </a:t>
            </a:r>
            <a:r>
              <a:rPr lang="en-US" b="0" dirty="0">
                <a:solidFill>
                  <a:schemeClr val="tx1"/>
                </a:solidFill>
              </a:rPr>
              <a:t>– 2008 – 09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Cincinnati State </a:t>
            </a:r>
          </a:p>
        </p:txBody>
      </p:sp>
      <p:pic>
        <p:nvPicPr>
          <p:cNvPr id="10" name="Content Placeholder 9" descr="Pam Cooper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867400" y="4114800"/>
            <a:ext cx="1752599" cy="2103120"/>
          </a:xfrm>
        </p:spPr>
      </p:pic>
      <p:pic>
        <p:nvPicPr>
          <p:cNvPr id="11" name="Content Placeholder 10" descr="resize_image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295400" y="2743200"/>
            <a:ext cx="2381250" cy="3171825"/>
          </a:xfrm>
        </p:spPr>
      </p:pic>
    </p:spTree>
  </p:cSld>
  <p:clrMapOvr>
    <a:masterClrMapping/>
  </p:clrMapOvr>
  <p:transition advClick="0" advTm="8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106984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MCEIA Presidents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0811312">
            <a:off x="-110039" y="1591581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W. Mark McCreary 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2007-08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Indiana University</a:t>
            </a:r>
          </a:p>
        </p:txBody>
      </p:sp>
      <p:pic>
        <p:nvPicPr>
          <p:cNvPr id="7" name="Content Placeholder 6" descr="mark_mccreary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85800" y="3124200"/>
            <a:ext cx="1841073" cy="2743200"/>
          </a:xfrm>
        </p:spPr>
      </p:pic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 rot="20811312">
            <a:off x="3242760" y="166778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Jean Spahr 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2006-07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College of </a:t>
            </a:r>
            <a:r>
              <a:rPr lang="en-US" b="0" dirty="0" err="1">
                <a:solidFill>
                  <a:schemeClr val="tx1"/>
                </a:solidFill>
              </a:rPr>
              <a:t>DuPage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 rot="20811312">
            <a:off x="5376360" y="204878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Pam </a:t>
            </a:r>
            <a:r>
              <a:rPr lang="en-US" dirty="0" err="1">
                <a:solidFill>
                  <a:schemeClr val="bg1"/>
                </a:solidFill>
              </a:rPr>
              <a:t>Doerter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2005-06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University of Southern Indiana</a:t>
            </a:r>
          </a:p>
        </p:txBody>
      </p:sp>
      <p:pic>
        <p:nvPicPr>
          <p:cNvPr id="11" name="Picture 10" descr="Web-Color-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0" y="3200400"/>
            <a:ext cx="2267712" cy="2834640"/>
          </a:xfrm>
          <a:prstGeom prst="rect">
            <a:avLst/>
          </a:prstGeom>
        </p:spPr>
      </p:pic>
      <p:pic>
        <p:nvPicPr>
          <p:cNvPr id="13" name="Picture 12" descr="Web-Color-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3657600"/>
            <a:ext cx="2340864" cy="2926080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382000" cy="106984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MCEIA Presidents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0811312">
            <a:off x="-262440" y="121058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Joan Smothers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2004-05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University of Northern Iowa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 rot="20811312">
            <a:off x="2785560" y="143918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Scott </a:t>
            </a:r>
            <a:r>
              <a:rPr lang="en-US" dirty="0" err="1">
                <a:solidFill>
                  <a:schemeClr val="bg1"/>
                </a:solidFill>
              </a:rPr>
              <a:t>Mertes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2003-04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Central Michigan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 rot="20811312">
            <a:off x="5528759" y="1743981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Ronald Nilsson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2002-03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Northern Illinois University</a:t>
            </a:r>
          </a:p>
        </p:txBody>
      </p:sp>
      <p:pic>
        <p:nvPicPr>
          <p:cNvPr id="6" name="Content Placeholder 4" descr="ronpic1 (3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32075" t="10508" r="16982" b="1441"/>
          <a:stretch>
            <a:fillRect/>
          </a:stretch>
        </p:blipFill>
        <p:spPr>
          <a:xfrm>
            <a:off x="6477000" y="3048000"/>
            <a:ext cx="2186722" cy="283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Web-Color-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743200"/>
            <a:ext cx="2414016" cy="3017520"/>
          </a:xfrm>
          <a:prstGeom prst="rect">
            <a:avLst/>
          </a:prstGeom>
        </p:spPr>
      </p:pic>
      <p:pic>
        <p:nvPicPr>
          <p:cNvPr id="8" name="Picture 7" descr="Scott Mert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3657600"/>
            <a:ext cx="2995950" cy="3200400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06984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MCEIA Presidents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42900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Paul Davis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2000-01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Cincinnati State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724400" y="167640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Patti Jones 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2001-02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University of Michigan - Dearborn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800600" y="556260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Jane </a:t>
            </a:r>
            <a:r>
              <a:rPr lang="en-US" dirty="0" err="1">
                <a:solidFill>
                  <a:schemeClr val="bg1"/>
                </a:solidFill>
              </a:rPr>
              <a:t>Schildroth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1999-00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University of Iowa</a:t>
            </a:r>
          </a:p>
        </p:txBody>
      </p:sp>
      <p:pic>
        <p:nvPicPr>
          <p:cNvPr id="6" name="Picture 5" descr="davisp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2819400"/>
            <a:ext cx="1798323" cy="2286000"/>
          </a:xfrm>
          <a:prstGeom prst="rect">
            <a:avLst/>
          </a:prstGeom>
        </p:spPr>
      </p:pic>
      <p:pic>
        <p:nvPicPr>
          <p:cNvPr id="7" name="Picture 6" descr="large_JDQ_9971.jpg"/>
          <p:cNvPicPr>
            <a:picLocks noChangeAspect="1"/>
          </p:cNvPicPr>
          <p:nvPr/>
        </p:nvPicPr>
        <p:blipFill>
          <a:blip r:embed="rId3" cstate="print"/>
          <a:srcRect l="46026" t="3973" b="54305"/>
          <a:stretch>
            <a:fillRect/>
          </a:stretch>
        </p:blipFill>
        <p:spPr>
          <a:xfrm>
            <a:off x="990600" y="1524000"/>
            <a:ext cx="3105150" cy="1600200"/>
          </a:xfrm>
          <a:prstGeom prst="rect">
            <a:avLst/>
          </a:prstGeom>
        </p:spPr>
      </p:pic>
      <p:pic>
        <p:nvPicPr>
          <p:cNvPr id="8" name="Picture 7" descr="jane_schildroth_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4572000"/>
            <a:ext cx="3619500" cy="2286000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01 Employer of the Ye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40480" cy="3346704"/>
          </a:xfrm>
          <a:prstGeom prst="rect">
            <a:avLst/>
          </a:prstGeom>
        </p:spPr>
      </p:pic>
      <p:pic>
        <p:nvPicPr>
          <p:cNvPr id="9" name="Picture 8" descr="2001 Memori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0727">
            <a:off x="5149315" y="-129763"/>
            <a:ext cx="3879645" cy="4480560"/>
          </a:xfrm>
          <a:prstGeom prst="rect">
            <a:avLst/>
          </a:prstGeom>
        </p:spPr>
      </p:pic>
      <p:pic>
        <p:nvPicPr>
          <p:cNvPr id="8" name="Picture 7" descr="Marilyn Schmidt -educator of the year 2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1752600"/>
            <a:ext cx="3054096" cy="2464308"/>
          </a:xfrm>
          <a:prstGeom prst="rect">
            <a:avLst/>
          </a:prstGeom>
        </p:spPr>
      </p:pic>
      <p:pic>
        <p:nvPicPr>
          <p:cNvPr id="10" name="Picture 9" descr="2002 conference prom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124200"/>
            <a:ext cx="2819400" cy="3733800"/>
          </a:xfrm>
          <a:prstGeom prst="rect">
            <a:avLst/>
          </a:prstGeom>
        </p:spPr>
      </p:pic>
      <p:pic>
        <p:nvPicPr>
          <p:cNvPr id="11" name="Picture 10" descr="Ohio 2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6600" y="4419600"/>
            <a:ext cx="5408676" cy="2240280"/>
          </a:xfrm>
          <a:prstGeom prst="rect">
            <a:avLst/>
          </a:prstGeom>
        </p:spPr>
      </p:pic>
    </p:spTree>
  </p:cSld>
  <p:clrMapOvr>
    <a:masterClrMapping/>
  </p:clrMapOvr>
  <p:transition advClick="0" advTm="13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ncy 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81000"/>
            <a:ext cx="3278124" cy="4297680"/>
          </a:xfrm>
          <a:prstGeom prst="rect">
            <a:avLst/>
          </a:prstGeom>
        </p:spPr>
      </p:pic>
      <p:pic>
        <p:nvPicPr>
          <p:cNvPr id="3" name="Picture 2" descr="2002 boa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0"/>
            <a:ext cx="5257800" cy="6858000"/>
          </a:xfrm>
          <a:prstGeom prst="rect">
            <a:avLst/>
          </a:prstGeom>
        </p:spPr>
      </p:pic>
      <p:pic>
        <p:nvPicPr>
          <p:cNvPr id="4" name="Picture 3" descr="MCEA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5029200"/>
            <a:ext cx="2930652" cy="1312164"/>
          </a:xfrm>
          <a:prstGeom prst="rect">
            <a:avLst/>
          </a:prstGeom>
        </p:spPr>
      </p:pic>
    </p:spTree>
  </p:cSld>
  <p:clrMapOvr>
    <a:masterClrMapping/>
  </p:clrMapOvr>
  <p:transition advClick="0" advTm="1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0" y="152400"/>
            <a:ext cx="9144000" cy="67056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sz="11500" dirty="0">
                <a:solidFill>
                  <a:srgbClr val="FFFF00"/>
                </a:solidFill>
              </a:rPr>
              <a:t>Looking </a:t>
            </a:r>
          </a:p>
          <a:p>
            <a:pPr>
              <a:buNone/>
            </a:pPr>
            <a:r>
              <a:rPr lang="en-US" sz="11500" dirty="0">
                <a:solidFill>
                  <a:srgbClr val="FFFF00"/>
                </a:solidFill>
              </a:rPr>
              <a:t>			back </a:t>
            </a:r>
          </a:p>
          <a:p>
            <a:pPr>
              <a:buNone/>
            </a:pPr>
            <a:r>
              <a:rPr lang="en-US" sz="11500" dirty="0">
                <a:solidFill>
                  <a:srgbClr val="FFFF00"/>
                </a:solidFill>
              </a:rPr>
              <a:t>				the 								through 						the 								years</a:t>
            </a: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ransition spd="slow" advClick="0" advTm="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 Sovilla Steps Dow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685800"/>
            <a:ext cx="3126255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0" y="228600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Headlines in the News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</a:rPr>
              <a:t>2000-2001</a:t>
            </a:r>
          </a:p>
        </p:txBody>
      </p:sp>
    </p:spTree>
  </p:cSld>
  <p:clrMapOvr>
    <a:masterClrMapping/>
  </p:clrMapOvr>
  <p:transition advClick="0" advTm="1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mblr_lpo3kx9r4D1qee8w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6490954" cy="7010400"/>
          </a:xfrm>
          <a:prstGeom prst="rect">
            <a:avLst/>
          </a:prstGeom>
        </p:spPr>
      </p:pic>
    </p:spTree>
  </p:cSld>
  <p:clrMapOvr>
    <a:masterClrMapping/>
  </p:clrMapOvr>
  <p:transition advClick="0" advTm="5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ssion 1990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0"/>
            <a:ext cx="8839200" cy="6477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advClick="0" advTm="15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0 Confer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90004" y="0"/>
            <a:ext cx="2253996" cy="4832604"/>
          </a:xfrm>
          <a:prstGeom prst="rect">
            <a:avLst/>
          </a:prstGeom>
        </p:spPr>
      </p:pic>
      <p:pic>
        <p:nvPicPr>
          <p:cNvPr id="4" name="Picture 3" descr="1995 conference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10000"/>
            <a:ext cx="24384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1994 Conference 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0"/>
            <a:ext cx="2425774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1999 Conference 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038600"/>
            <a:ext cx="2438400" cy="3032760"/>
          </a:xfrm>
          <a:prstGeom prst="rect">
            <a:avLst/>
          </a:prstGeom>
        </p:spPr>
      </p:pic>
      <p:pic>
        <p:nvPicPr>
          <p:cNvPr id="6" name="Picture 5" descr="1998 Conference 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28966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199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4600" y="5029200"/>
            <a:ext cx="4171337" cy="2011680"/>
          </a:xfrm>
          <a:prstGeom prst="rect">
            <a:avLst/>
          </a:prstGeom>
        </p:spPr>
      </p:pic>
      <p:pic>
        <p:nvPicPr>
          <p:cNvPr id="9" name="Picture 8" descr="199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86000" y="1752600"/>
            <a:ext cx="2359152" cy="3323844"/>
          </a:xfrm>
          <a:prstGeom prst="rect">
            <a:avLst/>
          </a:prstGeom>
        </p:spPr>
      </p:pic>
      <p:pic>
        <p:nvPicPr>
          <p:cNvPr id="3" name="Picture 2" descr="1997 Log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05000" y="0"/>
            <a:ext cx="2773680" cy="2020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len and S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4267200"/>
            <a:ext cx="4038599" cy="2286000"/>
          </a:xfrm>
          <a:prstGeom prst="rect">
            <a:avLst/>
          </a:prstGeom>
        </p:spPr>
      </p:pic>
      <p:pic>
        <p:nvPicPr>
          <p:cNvPr id="2" name="Picture 1" descr="Midwest Train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4668012" cy="4640580"/>
          </a:xfrm>
          <a:prstGeom prst="rect">
            <a:avLst/>
          </a:prstGeom>
        </p:spPr>
      </p:pic>
      <p:pic>
        <p:nvPicPr>
          <p:cNvPr id="3" name="Picture 2" descr="Donald Hunt Ob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533400"/>
            <a:ext cx="4800600" cy="3733800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keyand MCE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06984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MCEIA Presidents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600" y="144780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Gladys Johnson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1998-99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Cincinnati State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3048000" y="327660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Doug Davis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1997-98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Northern Illinois University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1524000" y="548640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Peggy Harrier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1996-97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University of Iowa</a:t>
            </a:r>
          </a:p>
        </p:txBody>
      </p:sp>
      <p:pic>
        <p:nvPicPr>
          <p:cNvPr id="13" name="Content Placeholder 4" descr="Davis, Dou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667000"/>
            <a:ext cx="1715359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WACE Cheryl and Gladys.jpg"/>
          <p:cNvPicPr>
            <a:picLocks noChangeAspect="1"/>
          </p:cNvPicPr>
          <p:nvPr/>
        </p:nvPicPr>
        <p:blipFill>
          <a:blip r:embed="rId3" cstate="print"/>
          <a:srcRect l="44410" r="13956" b="18750"/>
          <a:stretch>
            <a:fillRect/>
          </a:stretch>
        </p:blipFill>
        <p:spPr>
          <a:xfrm>
            <a:off x="6019800" y="0"/>
            <a:ext cx="22860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peggy_harrier_final_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4267200"/>
            <a:ext cx="2209800" cy="2724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106984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MCEIA Presidents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0811312">
            <a:off x="-110039" y="136298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Karen Eagles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1995-96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Southwest Missouri State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 rot="20811312">
            <a:off x="2861759" y="1439180"/>
            <a:ext cx="4041648" cy="838200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Robi</a:t>
            </a:r>
            <a:r>
              <a:rPr lang="en-US" dirty="0">
                <a:solidFill>
                  <a:schemeClr val="bg1"/>
                </a:solidFill>
              </a:rPr>
              <a:t> Love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1994-95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Mead Corporation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 rot="20811312">
            <a:off x="5300159" y="174398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Bruce Smith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1993-94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Bowling Green State University</a:t>
            </a:r>
          </a:p>
        </p:txBody>
      </p:sp>
      <p:pic>
        <p:nvPicPr>
          <p:cNvPr id="6" name="Picture 5" descr="Bruce_Smi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00" y="2971800"/>
            <a:ext cx="2194560" cy="3291840"/>
          </a:xfrm>
          <a:prstGeom prst="rect">
            <a:avLst/>
          </a:prstGeom>
        </p:spPr>
      </p:pic>
      <p:pic>
        <p:nvPicPr>
          <p:cNvPr id="7" name="Picture 6" descr="Karen engl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2895600"/>
            <a:ext cx="2361600" cy="3657600"/>
          </a:xfrm>
          <a:prstGeom prst="rect">
            <a:avLst/>
          </a:prstGeom>
        </p:spPr>
      </p:pic>
      <p:pic>
        <p:nvPicPr>
          <p:cNvPr id="11" name="Picture 10" descr="Robi love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600" y="2971800"/>
            <a:ext cx="1808960" cy="3474720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069848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MCEIA Presidents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1828800"/>
            <a:ext cx="4041648" cy="8382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Marilyn Schmidt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1992-93</a:t>
            </a:r>
          </a:p>
          <a:p>
            <a:pPr algn="r"/>
            <a:r>
              <a:rPr lang="en-US" b="0" dirty="0">
                <a:solidFill>
                  <a:schemeClr val="tx1"/>
                </a:solidFill>
              </a:rPr>
              <a:t>University of Southern Indiana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800600" y="3962400"/>
            <a:ext cx="4041648" cy="8382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Roger Spilde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1991-92</a:t>
            </a:r>
          </a:p>
          <a:p>
            <a:pPr algn="r"/>
            <a:r>
              <a:rPr lang="en-US" b="0" dirty="0">
                <a:solidFill>
                  <a:schemeClr val="tx1"/>
                </a:solidFill>
              </a:rPr>
              <a:t>Concordia College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1295400" y="6019800"/>
            <a:ext cx="4041648" cy="8382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James Howell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1990-91</a:t>
            </a:r>
          </a:p>
          <a:p>
            <a:pPr algn="r"/>
            <a:r>
              <a:rPr lang="en-US" b="0" dirty="0">
                <a:solidFill>
                  <a:schemeClr val="tx1"/>
                </a:solidFill>
              </a:rPr>
              <a:t>University of Cincinnati</a:t>
            </a:r>
          </a:p>
        </p:txBody>
      </p:sp>
      <p:pic>
        <p:nvPicPr>
          <p:cNvPr id="6" name="Picture 5" descr="howe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4884273"/>
            <a:ext cx="2011680" cy="1973727"/>
          </a:xfrm>
          <a:prstGeom prst="rect">
            <a:avLst/>
          </a:prstGeom>
        </p:spPr>
      </p:pic>
      <p:pic>
        <p:nvPicPr>
          <p:cNvPr id="7" name="Picture 6" descr="Marilyn Schmidt 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52400"/>
            <a:ext cx="2267712" cy="2848356"/>
          </a:xfrm>
          <a:prstGeom prst="rect">
            <a:avLst/>
          </a:prstGeom>
        </p:spPr>
      </p:pic>
      <p:pic>
        <p:nvPicPr>
          <p:cNvPr id="8" name="Picture 7" descr="Copy of img_02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31242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990 Employer of the Ye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92624" cy="4032504"/>
          </a:xfrm>
          <a:prstGeom prst="rect">
            <a:avLst/>
          </a:prstGeom>
        </p:spPr>
      </p:pic>
      <p:pic>
        <p:nvPicPr>
          <p:cNvPr id="8" name="Picture 7" descr="Newsletter quo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0"/>
            <a:ext cx="3733800" cy="5791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7800" y="60960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Newsletter Quote 1990</a:t>
            </a:r>
          </a:p>
        </p:txBody>
      </p:sp>
      <p:pic>
        <p:nvPicPr>
          <p:cNvPr id="10" name="Picture 9" descr="Michael Van 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52800"/>
            <a:ext cx="5334000" cy="3296412"/>
          </a:xfrm>
          <a:prstGeom prst="rect">
            <a:avLst/>
          </a:prstGeom>
        </p:spPr>
      </p:pic>
    </p:spTree>
  </p:cSld>
  <p:clrMapOvr>
    <a:masterClrMapping/>
  </p:clrMapOvr>
  <p:transition advClick="0" advTm="1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04800" y="4191000"/>
            <a:ext cx="8382000" cy="2057399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Thursday, October 23, 1975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685800" y="4724400"/>
            <a:ext cx="914400" cy="914400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7467600" y="47244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scons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54359" cy="6858000"/>
          </a:xfrm>
          <a:prstGeom prst="rect">
            <a:avLst/>
          </a:prstGeom>
        </p:spPr>
      </p:pic>
      <p:pic>
        <p:nvPicPr>
          <p:cNvPr id="3" name="Picture 2" descr="carto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1066800"/>
            <a:ext cx="3276600" cy="5029200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0" imgH="0" progId="AcroExch.Document.7">
                  <p:embed/>
                </p:oleObj>
              </mc:Choice>
              <mc:Fallback>
                <p:oleObj name="Acrobat Document" r:id="rId3" imgW="0" imgH="0" progId="AcroExch.Document.7">
                  <p:embed/>
                  <p:pic>
                    <p:nvPicPr>
                      <p:cNvPr id="0" name="Rectangle 2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4" imgW="11657143" imgH="7523810" progId="AcroExch.Document.7">
                  <p:embed/>
                </p:oleObj>
              </mc:Choice>
              <mc:Fallback>
                <p:oleObj name="Acrobat Document" r:id="rId4" imgW="11657143" imgH="7523810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 advTm="10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3" imgW="11657143" imgH="7523810" progId="AcroExch.Document.7">
                  <p:embed/>
                </p:oleObj>
              </mc:Choice>
              <mc:Fallback>
                <p:oleObj name="Acrobat Document" r:id="rId3" imgW="11657143" imgH="7523810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 advTm="10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02687"/>
            <a:ext cx="9144000" cy="70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838200"/>
            <a:ext cx="2834640" cy="28346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Hire a co-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304800"/>
            <a:ext cx="5029200" cy="3810000"/>
          </a:xfrm>
          <a:prstGeom prst="rect">
            <a:avLst/>
          </a:prstGeom>
        </p:spPr>
      </p:pic>
      <p:pic>
        <p:nvPicPr>
          <p:cNvPr id="4" name="Picture 3" descr="80s mcea quo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4648200"/>
            <a:ext cx="2487880" cy="1828800"/>
          </a:xfrm>
          <a:prstGeom prst="rect">
            <a:avLst/>
          </a:prstGeom>
        </p:spPr>
      </p:pic>
      <p:pic>
        <p:nvPicPr>
          <p:cNvPr id="5" name="Picture 4" descr="1986 Delta Coup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4191000"/>
            <a:ext cx="5660136" cy="2450592"/>
          </a:xfrm>
          <a:prstGeom prst="rect">
            <a:avLst/>
          </a:prstGeom>
        </p:spPr>
      </p:pic>
    </p:spTree>
  </p:cSld>
  <p:clrMapOvr>
    <a:masterClrMapping/>
  </p:clrMapOvr>
  <p:transition advClick="0" advTm="13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89 Newsletter cov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94245" cy="6858000"/>
          </a:xfrm>
          <a:prstGeom prst="rect">
            <a:avLst/>
          </a:prstGeom>
        </p:spPr>
      </p:pic>
      <p:pic>
        <p:nvPicPr>
          <p:cNvPr id="3" name="Picture 2" descr="Robi Lo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4840" y="0"/>
            <a:ext cx="4709160" cy="4064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13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Acrobat Document" r:id="rId3" imgW="11657143" imgH="7523810" progId="AcroExch.Document.7">
                  <p:embed/>
                </p:oleObj>
              </mc:Choice>
              <mc:Fallback>
                <p:oleObj name="Acrobat Document" r:id="rId3" imgW="11657143" imgH="7523810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 advTm="13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06984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MCEIA Presidents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0811312">
            <a:off x="-110040" y="1667781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Vicki Beckman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1989-90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Milwaukee Area Technical College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 rot="20811312">
            <a:off x="2785560" y="189638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Neill Beatty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1988-89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Oscar Mayer Foods Corporation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 rot="20811312">
            <a:off x="5223960" y="2201181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Daniel McKenna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1987-88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Concordia College</a:t>
            </a:r>
          </a:p>
        </p:txBody>
      </p:sp>
      <p:pic>
        <p:nvPicPr>
          <p:cNvPr id="6" name="Picture 5" descr="Viciki Beckman and Jim Howe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276600"/>
            <a:ext cx="2792884" cy="3108960"/>
          </a:xfrm>
          <a:prstGeom prst="rect">
            <a:avLst/>
          </a:prstGeom>
        </p:spPr>
      </p:pic>
      <p:pic>
        <p:nvPicPr>
          <p:cNvPr id="7" name="Picture 6" descr="Neill Beat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3352800"/>
            <a:ext cx="1717140" cy="2834640"/>
          </a:xfrm>
          <a:prstGeom prst="rect">
            <a:avLst/>
          </a:prstGeom>
        </p:spPr>
      </p:pic>
      <p:pic>
        <p:nvPicPr>
          <p:cNvPr id="8" name="Picture 7" descr="Mcken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3505200"/>
            <a:ext cx="2057400" cy="2651760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06984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MCEIA Presidents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2400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Kathie Wyatt Decker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1986-87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University of Iowa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953000" y="327660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John </a:t>
            </a:r>
            <a:r>
              <a:rPr lang="en-US" dirty="0" err="1">
                <a:solidFill>
                  <a:schemeClr val="bg1"/>
                </a:solidFill>
              </a:rPr>
              <a:t>Gerrard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1985-86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LTV Steel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762000" y="571500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Richard Abel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1984-85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University of Cincinnati</a:t>
            </a:r>
          </a:p>
        </p:txBody>
      </p:sp>
      <p:pic>
        <p:nvPicPr>
          <p:cNvPr id="6" name="Picture 5" descr="Dick Ab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4495800"/>
            <a:ext cx="2204736" cy="2194560"/>
          </a:xfrm>
          <a:prstGeom prst="rect">
            <a:avLst/>
          </a:prstGeom>
        </p:spPr>
      </p:pic>
      <p:pic>
        <p:nvPicPr>
          <p:cNvPr id="7" name="Picture 6" descr="Kathy wyat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457200"/>
            <a:ext cx="1752600" cy="2229612"/>
          </a:xfrm>
          <a:prstGeom prst="rect">
            <a:avLst/>
          </a:prstGeom>
        </p:spPr>
      </p:pic>
      <p:pic>
        <p:nvPicPr>
          <p:cNvPr id="8" name="Picture 7" descr="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2743200"/>
            <a:ext cx="4292042" cy="2377440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06984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MCEIA Presidents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205740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Phillip D. Lavender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1983-84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GMI Engineering and Management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343400" y="411480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Bruce T. Evans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1982-83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University of Cincinnati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343400" y="548640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Welton Washington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1982-83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Dow Chemical Company</a:t>
            </a:r>
          </a:p>
        </p:txBody>
      </p:sp>
      <p:pic>
        <p:nvPicPr>
          <p:cNvPr id="7" name="Picture 6" descr="Phil lave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1219200"/>
            <a:ext cx="2519172" cy="2382012"/>
          </a:xfrm>
          <a:prstGeom prst="rect">
            <a:avLst/>
          </a:prstGeom>
        </p:spPr>
      </p:pic>
      <p:pic>
        <p:nvPicPr>
          <p:cNvPr id="8" name="Picture 7" descr="Bruce Eva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3200400"/>
            <a:ext cx="2551509" cy="2743200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" y="4572000"/>
            <a:ext cx="8991600" cy="2286000"/>
          </a:xfrm>
        </p:spPr>
        <p:txBody>
          <a:bodyPr>
            <a:normAutofit fontScale="90000"/>
          </a:bodyPr>
          <a:lstStyle/>
          <a:p>
            <a:pPr lvl="0"/>
            <a:r>
              <a:rPr lang="en-US" sz="4000" dirty="0"/>
              <a:t>65</a:t>
            </a:r>
            <a:r>
              <a:rPr lang="en-US" dirty="0"/>
              <a:t> interested persons met at Dearborn, Michigan and officially founded the </a:t>
            </a:r>
            <a:br>
              <a:rPr lang="en-US" dirty="0"/>
            </a:b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idwest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ooperative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ducation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ssociation</a:t>
            </a:r>
            <a:b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3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MCEA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191000" y="381000"/>
            <a:ext cx="3886200" cy="3886200"/>
          </a:xfrm>
          <a:prstGeom prst="roundRect">
            <a:avLst>
              <a:gd name="adj" fmla="val 6615"/>
            </a:avLst>
          </a:prstGeom>
          <a:solidFill>
            <a:schemeClr val="tx1"/>
          </a:solidFill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Arrow Connector 12"/>
          <p:cNvCxnSpPr/>
          <p:nvPr/>
        </p:nvCxnSpPr>
        <p:spPr>
          <a:xfrm>
            <a:off x="2971800" y="2362200"/>
            <a:ext cx="41910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06984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MCEIA Presidents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0811312">
            <a:off x="304800" y="213360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Chuck Jonas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1980-81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Cincinnati Technical College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 rot="20811312">
            <a:off x="4461960" y="1972581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Robert Nolan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1979-80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Public Services Indiana</a:t>
            </a:r>
          </a:p>
        </p:txBody>
      </p:sp>
      <p:pic>
        <p:nvPicPr>
          <p:cNvPr id="5" name="Picture 4" descr="Chuck Jon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3657600"/>
            <a:ext cx="2804160" cy="2467356"/>
          </a:xfrm>
          <a:prstGeom prst="rect">
            <a:avLst/>
          </a:prstGeom>
        </p:spPr>
      </p:pic>
      <p:pic>
        <p:nvPicPr>
          <p:cNvPr id="6" name="Picture 5" descr="Robert Nol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3657600"/>
            <a:ext cx="3351276" cy="2327148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9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518621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78 conferen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57200"/>
            <a:ext cx="5669280" cy="3886200"/>
          </a:xfrm>
          <a:prstGeom prst="rect">
            <a:avLst/>
          </a:prstGeom>
        </p:spPr>
      </p:pic>
      <p:pic>
        <p:nvPicPr>
          <p:cNvPr id="9" name="Picture 8" descr="70s conference mis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23260"/>
            <a:ext cx="5705856" cy="3634740"/>
          </a:xfrm>
          <a:prstGeom prst="rect">
            <a:avLst/>
          </a:prstGeom>
        </p:spPr>
      </p:pic>
      <p:pic>
        <p:nvPicPr>
          <p:cNvPr id="7" name="Picture 6" descr="70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884" y="1981200"/>
            <a:ext cx="4357116" cy="4357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Click="0" advTm="10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52400"/>
            <a:ext cx="4495800" cy="1069848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MCEIA Presidents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7000" y="160020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Gene Hamilton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1978-79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Saginaw Valley State University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42900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Harold Evans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1977-78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B.F. Goodrich Company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3733800" y="5257800"/>
            <a:ext cx="4041648" cy="838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Marshall E. McGee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1976-77</a:t>
            </a:r>
          </a:p>
          <a:p>
            <a:r>
              <a:rPr lang="en-US" b="0" dirty="0">
                <a:solidFill>
                  <a:schemeClr val="tx1"/>
                </a:solidFill>
              </a:rPr>
              <a:t>Central State University</a:t>
            </a:r>
          </a:p>
        </p:txBody>
      </p:sp>
      <p:pic>
        <p:nvPicPr>
          <p:cNvPr id="11" name="Picture 10" descr="Marshall Mcge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4724400"/>
            <a:ext cx="1892808" cy="1924812"/>
          </a:xfrm>
          <a:prstGeom prst="rect">
            <a:avLst/>
          </a:prstGeom>
        </p:spPr>
      </p:pic>
      <p:pic>
        <p:nvPicPr>
          <p:cNvPr id="12" name="Picture 11" descr="Harold Evan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2667000"/>
            <a:ext cx="2009149" cy="2286000"/>
          </a:xfrm>
          <a:prstGeom prst="rect">
            <a:avLst/>
          </a:prstGeom>
        </p:spPr>
      </p:pic>
      <p:pic>
        <p:nvPicPr>
          <p:cNvPr id="13" name="Picture 12" descr="gene hamilt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914400"/>
            <a:ext cx="1824228" cy="1883664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304800"/>
            <a:ext cx="5181600" cy="1069848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MCEIA Presidents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33800" y="220980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Jim Chambers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1975-76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Burroughs Company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8200" y="4191000"/>
            <a:ext cx="4041648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Jack Crusoe</a:t>
            </a:r>
            <a:r>
              <a:rPr lang="en-US" b="0" dirty="0">
                <a:solidFill>
                  <a:schemeClr val="bg1"/>
                </a:solidFill>
              </a:rPr>
              <a:t>– </a:t>
            </a:r>
            <a:r>
              <a:rPr lang="en-US" b="0" dirty="0">
                <a:solidFill>
                  <a:schemeClr val="tx1"/>
                </a:solidFill>
              </a:rPr>
              <a:t>1975</a:t>
            </a:r>
          </a:p>
          <a:p>
            <a:pPr algn="ctr"/>
            <a:r>
              <a:rPr lang="en-US" b="0" dirty="0">
                <a:solidFill>
                  <a:schemeClr val="tx1"/>
                </a:solidFill>
              </a:rPr>
              <a:t>Wayne State University</a:t>
            </a:r>
          </a:p>
        </p:txBody>
      </p:sp>
      <p:pic>
        <p:nvPicPr>
          <p:cNvPr id="7" name="Picture 6" descr="Jack Curos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3429000"/>
            <a:ext cx="1975104" cy="2404872"/>
          </a:xfrm>
          <a:prstGeom prst="rect">
            <a:avLst/>
          </a:prstGeom>
        </p:spPr>
      </p:pic>
      <p:pic>
        <p:nvPicPr>
          <p:cNvPr id="8" name="Picture 7" descr="Chambe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1219200"/>
            <a:ext cx="2133600" cy="2438400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79 Worksh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0"/>
            <a:ext cx="2736761" cy="6858000"/>
          </a:xfrm>
          <a:prstGeom prst="rect">
            <a:avLst/>
          </a:prstGeom>
        </p:spPr>
      </p:pic>
      <p:pic>
        <p:nvPicPr>
          <p:cNvPr id="3" name="Picture 2" descr="1977 Confer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4222" y="0"/>
            <a:ext cx="3089778" cy="6858000"/>
          </a:xfrm>
          <a:prstGeom prst="rect">
            <a:avLst/>
          </a:prstGeom>
        </p:spPr>
      </p:pic>
      <p:pic>
        <p:nvPicPr>
          <p:cNvPr id="4" name="Picture 3" descr="Jim Chambe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4933188"/>
            <a:ext cx="6324600" cy="1924812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st MCEA Newslet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0"/>
            <a:ext cx="52539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249" y="2057400"/>
            <a:ext cx="33361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1</a:t>
            </a:r>
            <a:r>
              <a:rPr lang="en-US" sz="4400" b="1" baseline="30000" dirty="0">
                <a:solidFill>
                  <a:srgbClr val="FFFF00"/>
                </a:solidFill>
              </a:rPr>
              <a:t>st</a:t>
            </a:r>
            <a:r>
              <a:rPr lang="en-US" sz="4400" b="1" dirty="0">
                <a:solidFill>
                  <a:srgbClr val="FFFF00"/>
                </a:solidFill>
              </a:rPr>
              <a:t> MCEA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Newsletter</a:t>
            </a:r>
          </a:p>
        </p:txBody>
      </p:sp>
    </p:spTree>
  </p:cSld>
  <p:clrMapOvr>
    <a:masterClrMapping/>
  </p:clrMapOvr>
  <p:transition advClick="0" advTm="10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rganization Let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88296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8859" y="2133600"/>
            <a:ext cx="39027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Organizational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Letter 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From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Jack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Crusoe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10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534400" cy="106984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Donald Hunt Lifetime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Achievement Award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905000"/>
            <a:ext cx="4041648" cy="838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Sam </a:t>
            </a:r>
            <a:r>
              <a:rPr lang="en-US" dirty="0" err="1">
                <a:solidFill>
                  <a:schemeClr val="bg1"/>
                </a:solidFill>
              </a:rPr>
              <a:t>Sovilla</a:t>
            </a:r>
            <a:endParaRPr lang="en-US" b="0" dirty="0">
              <a:solidFill>
                <a:schemeClr val="tx1"/>
              </a:solidFill>
            </a:endParaRPr>
          </a:p>
          <a:p>
            <a:r>
              <a:rPr lang="en-US" b="0" dirty="0">
                <a:solidFill>
                  <a:schemeClr val="tx1"/>
                </a:solidFill>
              </a:rPr>
              <a:t>University of Cincinnati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0000"/>
            <a:ext cx="4041648" cy="8382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Phillip Lavender</a:t>
            </a:r>
            <a:endParaRPr lang="en-US" b="0" dirty="0">
              <a:solidFill>
                <a:schemeClr val="tx1"/>
              </a:solidFill>
            </a:endParaRPr>
          </a:p>
          <a:p>
            <a:pPr algn="r"/>
            <a:r>
              <a:rPr lang="en-US" b="0" dirty="0">
                <a:solidFill>
                  <a:schemeClr val="tx1"/>
                </a:solidFill>
              </a:rPr>
              <a:t>Kettering University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648200" y="1905000"/>
            <a:ext cx="4041648" cy="838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Jack Crusoe</a:t>
            </a:r>
            <a:endParaRPr lang="en-US" b="0" dirty="0">
              <a:solidFill>
                <a:schemeClr val="tx1"/>
              </a:solidFill>
            </a:endParaRPr>
          </a:p>
          <a:p>
            <a:r>
              <a:rPr lang="en-US" b="0" dirty="0">
                <a:solidFill>
                  <a:schemeClr val="tx1"/>
                </a:solidFill>
              </a:rPr>
              <a:t>University of Detroit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5102352" y="3429000"/>
            <a:ext cx="4041648" cy="9906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Doug Davis</a:t>
            </a:r>
            <a:endParaRPr lang="en-US" b="0" dirty="0">
              <a:solidFill>
                <a:schemeClr val="tx1"/>
              </a:solidFill>
            </a:endParaRPr>
          </a:p>
          <a:p>
            <a:pPr algn="r"/>
            <a:r>
              <a:rPr lang="en-US" b="0" dirty="0">
                <a:solidFill>
                  <a:schemeClr val="tx1"/>
                </a:solidFill>
              </a:rPr>
              <a:t>Northern Illinois </a:t>
            </a:r>
          </a:p>
          <a:p>
            <a:pPr algn="r"/>
            <a:r>
              <a:rPr lang="en-US" b="0" dirty="0">
                <a:solidFill>
                  <a:schemeClr val="tx1"/>
                </a:solidFill>
              </a:rPr>
              <a:t>University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3400" y="5715000"/>
            <a:ext cx="4041648" cy="8382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Ronald Nilsson</a:t>
            </a:r>
            <a:endParaRPr lang="en-US" b="0" dirty="0">
              <a:solidFill>
                <a:schemeClr val="tx1"/>
              </a:solidFill>
            </a:endParaRPr>
          </a:p>
          <a:p>
            <a:pPr algn="r"/>
            <a:r>
              <a:rPr lang="en-US" b="0" dirty="0">
                <a:solidFill>
                  <a:schemeClr val="tx1"/>
                </a:solidFill>
              </a:rPr>
              <a:t>College of </a:t>
            </a:r>
            <a:r>
              <a:rPr lang="en-US" b="0" dirty="0" err="1">
                <a:solidFill>
                  <a:schemeClr val="tx1"/>
                </a:solidFill>
              </a:rPr>
              <a:t>DuPage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953000" y="5715000"/>
            <a:ext cx="4041648" cy="838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Roger Spilde</a:t>
            </a:r>
            <a:endParaRPr lang="en-US" b="0" dirty="0">
              <a:solidFill>
                <a:schemeClr val="tx1"/>
              </a:solidFill>
            </a:endParaRPr>
          </a:p>
          <a:p>
            <a:r>
              <a:rPr lang="en-US" b="0" dirty="0">
                <a:solidFill>
                  <a:schemeClr val="tx1"/>
                </a:solidFill>
              </a:rPr>
              <a:t>Concordia College</a:t>
            </a:r>
          </a:p>
        </p:txBody>
      </p:sp>
      <p:pic>
        <p:nvPicPr>
          <p:cNvPr id="11" name="Content Placeholder 4" descr="Davis, Dou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410200" y="3352800"/>
            <a:ext cx="1029218" cy="1371600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12" name="Content Placeholder 4" descr="ronpic1 (3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32075" t="10508" r="16982" b="1441"/>
          <a:stretch>
            <a:fillRect/>
          </a:stretch>
        </p:blipFill>
        <p:spPr>
          <a:xfrm>
            <a:off x="914400" y="5334000"/>
            <a:ext cx="1058093" cy="1371600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 descr="sovill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1600200"/>
            <a:ext cx="1584371" cy="15544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DSCN48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000" y="4800600"/>
            <a:ext cx="15240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Phil lavend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3048000"/>
            <a:ext cx="1837402" cy="1737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Jack Curos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9000" y="685800"/>
            <a:ext cx="1737360" cy="24734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15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534400" cy="106984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FF00"/>
                </a:solidFill>
              </a:rPr>
              <a:t>Educators of the Year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24000"/>
            <a:ext cx="4041648" cy="838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Roger Spilde</a:t>
            </a:r>
            <a:endParaRPr lang="en-US" b="0" dirty="0">
              <a:solidFill>
                <a:schemeClr val="tx1"/>
              </a:solidFill>
            </a:endParaRPr>
          </a:p>
          <a:p>
            <a:r>
              <a:rPr lang="en-US" b="0" dirty="0">
                <a:solidFill>
                  <a:schemeClr val="tx1"/>
                </a:solidFill>
              </a:rPr>
              <a:t>Concordia College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304800" y="3429000"/>
            <a:ext cx="4041648" cy="8382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Jack Crusoe</a:t>
            </a:r>
            <a:endParaRPr lang="en-US" b="0" dirty="0">
              <a:solidFill>
                <a:schemeClr val="tx1"/>
              </a:solidFill>
            </a:endParaRPr>
          </a:p>
          <a:p>
            <a:pPr algn="r"/>
            <a:r>
              <a:rPr lang="en-US" b="0" dirty="0">
                <a:solidFill>
                  <a:schemeClr val="tx1"/>
                </a:solidFill>
              </a:rPr>
              <a:t>University of Detroit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876800" y="1447800"/>
            <a:ext cx="4041648" cy="8382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Ronald Nilsson</a:t>
            </a:r>
            <a:endParaRPr lang="en-US" b="0" dirty="0">
              <a:solidFill>
                <a:schemeClr val="tx1"/>
              </a:solidFill>
            </a:endParaRPr>
          </a:p>
          <a:p>
            <a:pPr algn="r"/>
            <a:r>
              <a:rPr lang="en-US" b="0" dirty="0">
                <a:solidFill>
                  <a:schemeClr val="tx1"/>
                </a:solidFill>
              </a:rPr>
              <a:t>College of </a:t>
            </a:r>
            <a:r>
              <a:rPr lang="en-US" b="0" dirty="0" err="1">
                <a:solidFill>
                  <a:schemeClr val="tx1"/>
                </a:solidFill>
              </a:rPr>
              <a:t>DuPage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800600" y="3200400"/>
            <a:ext cx="4041648" cy="1066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Patti Jones</a:t>
            </a:r>
            <a:endParaRPr lang="en-US" b="0" dirty="0">
              <a:solidFill>
                <a:schemeClr val="tx1"/>
              </a:solidFill>
            </a:endParaRPr>
          </a:p>
          <a:p>
            <a:r>
              <a:rPr lang="en-US" b="0" dirty="0">
                <a:solidFill>
                  <a:schemeClr val="tx1"/>
                </a:solidFill>
              </a:rPr>
              <a:t>University of </a:t>
            </a:r>
          </a:p>
          <a:p>
            <a:r>
              <a:rPr lang="en-US" b="0" dirty="0">
                <a:solidFill>
                  <a:schemeClr val="tx1"/>
                </a:solidFill>
              </a:rPr>
              <a:t>Michigan-Dearborn</a:t>
            </a:r>
          </a:p>
        </p:txBody>
      </p:sp>
      <p:pic>
        <p:nvPicPr>
          <p:cNvPr id="12" name="Content Placeholder 4" descr="ronpic1 (3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32075" t="10508" r="16982" b="1441"/>
          <a:stretch>
            <a:fillRect/>
          </a:stretch>
        </p:blipFill>
        <p:spPr>
          <a:xfrm>
            <a:off x="5257800" y="1219200"/>
            <a:ext cx="105809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304800" y="5486400"/>
            <a:ext cx="4041648" cy="1066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Marilyn Schmidt</a:t>
            </a:r>
            <a:endParaRPr lang="en-US" b="0" dirty="0">
              <a:solidFill>
                <a:schemeClr val="tx1"/>
              </a:solidFill>
            </a:endParaRPr>
          </a:p>
          <a:p>
            <a:r>
              <a:rPr lang="en-US" b="0" dirty="0">
                <a:solidFill>
                  <a:schemeClr val="tx1"/>
                </a:solidFill>
              </a:rPr>
              <a:t>University of Southern </a:t>
            </a:r>
          </a:p>
          <a:p>
            <a:r>
              <a:rPr lang="en-US" b="0" dirty="0">
                <a:solidFill>
                  <a:schemeClr val="tx1"/>
                </a:solidFill>
              </a:rPr>
              <a:t>Indiana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800600" y="5715000"/>
            <a:ext cx="4041648" cy="8382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Paul Davis</a:t>
            </a:r>
            <a:endParaRPr lang="en-US" b="0" dirty="0">
              <a:solidFill>
                <a:schemeClr val="tx1"/>
              </a:solidFill>
            </a:endParaRPr>
          </a:p>
          <a:p>
            <a:pPr algn="r"/>
            <a:r>
              <a:rPr lang="en-US" b="0" dirty="0">
                <a:solidFill>
                  <a:schemeClr val="tx1"/>
                </a:solidFill>
              </a:rPr>
              <a:t>Cincinnati State</a:t>
            </a:r>
          </a:p>
        </p:txBody>
      </p:sp>
      <p:pic>
        <p:nvPicPr>
          <p:cNvPr id="11" name="Picture 10" descr="Marilyn Schmid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4613148"/>
            <a:ext cx="1412748" cy="2244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davispi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4572000"/>
            <a:ext cx="1510591" cy="228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large_JDQ_9971.jpg"/>
          <p:cNvPicPr>
            <a:picLocks noChangeAspect="1"/>
          </p:cNvPicPr>
          <p:nvPr/>
        </p:nvPicPr>
        <p:blipFill>
          <a:blip r:embed="rId5" cstate="print"/>
          <a:srcRect l="46026" t="3973" b="54305"/>
          <a:stretch>
            <a:fillRect/>
          </a:stretch>
        </p:blipFill>
        <p:spPr>
          <a:xfrm>
            <a:off x="7162800" y="2971800"/>
            <a:ext cx="3105150" cy="1600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7" descr="DSCN48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19400" y="838200"/>
            <a:ext cx="1585259" cy="2377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Jack Curos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" y="2590800"/>
            <a:ext cx="1737360" cy="24734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1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7000"/>
            <a:ext cx="7162800" cy="1066800"/>
          </a:xfrm>
        </p:spPr>
        <p:txBody>
          <a:bodyPr>
            <a:normAutofit fontScale="90000"/>
          </a:bodyPr>
          <a:lstStyle/>
          <a:p>
            <a:r>
              <a:rPr lang="en-US" sz="107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MCEA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brought together like minded individuals and what came from the group is a tradition……</a:t>
            </a:r>
          </a:p>
        </p:txBody>
      </p:sp>
    </p:spTree>
  </p:cSld>
  <p:clrMapOvr>
    <a:masterClrMapping/>
  </p:clrMapOvr>
  <p:transition advClick="0" advTm="8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534400" cy="106984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FF00"/>
                </a:solidFill>
              </a:rPr>
              <a:t>Educators of the Year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24000"/>
            <a:ext cx="4041648" cy="838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Peggy Harrier</a:t>
            </a:r>
            <a:endParaRPr lang="en-US" b="0" dirty="0">
              <a:solidFill>
                <a:schemeClr val="tx1"/>
              </a:solidFill>
            </a:endParaRPr>
          </a:p>
          <a:p>
            <a:r>
              <a:rPr lang="en-US" b="0" dirty="0">
                <a:solidFill>
                  <a:schemeClr val="tx1"/>
                </a:solidFill>
              </a:rPr>
              <a:t>Cincinnati State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304800" y="3429000"/>
            <a:ext cx="4041648" cy="8382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Dan Cayse</a:t>
            </a:r>
            <a:endParaRPr lang="en-US" b="0" dirty="0">
              <a:solidFill>
                <a:schemeClr val="tx1"/>
              </a:solidFill>
            </a:endParaRPr>
          </a:p>
          <a:p>
            <a:pPr algn="r"/>
            <a:r>
              <a:rPr lang="en-US" b="0" dirty="0">
                <a:solidFill>
                  <a:schemeClr val="tx1"/>
                </a:solidFill>
              </a:rPr>
              <a:t>Cincinnati State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724400" y="1447800"/>
            <a:ext cx="4041648" cy="9906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Doug Davis</a:t>
            </a:r>
            <a:endParaRPr lang="en-US" b="0" dirty="0">
              <a:solidFill>
                <a:schemeClr val="tx1"/>
              </a:solidFill>
            </a:endParaRPr>
          </a:p>
          <a:p>
            <a:pPr algn="r"/>
            <a:r>
              <a:rPr lang="en-US" b="0" dirty="0">
                <a:solidFill>
                  <a:schemeClr val="tx1"/>
                </a:solidFill>
              </a:rPr>
              <a:t>Northern Illinois </a:t>
            </a:r>
          </a:p>
          <a:p>
            <a:pPr algn="r"/>
            <a:r>
              <a:rPr lang="en-US" b="0" dirty="0">
                <a:solidFill>
                  <a:schemeClr val="tx1"/>
                </a:solidFill>
              </a:rPr>
              <a:t>University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52400" y="5257800"/>
            <a:ext cx="4041648" cy="990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Robert Penkala</a:t>
            </a:r>
            <a:endParaRPr lang="en-US" b="0" dirty="0">
              <a:solidFill>
                <a:schemeClr val="tx1"/>
              </a:solidFill>
            </a:endParaRPr>
          </a:p>
          <a:p>
            <a:r>
              <a:rPr lang="en-US" b="0" dirty="0">
                <a:solidFill>
                  <a:schemeClr val="tx1"/>
                </a:solidFill>
              </a:rPr>
              <a:t>Macomb Community </a:t>
            </a:r>
          </a:p>
          <a:p>
            <a:r>
              <a:rPr lang="en-US" b="0" dirty="0">
                <a:solidFill>
                  <a:schemeClr val="tx1"/>
                </a:solidFill>
              </a:rPr>
              <a:t>College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419600" y="3276600"/>
            <a:ext cx="4041648" cy="1219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Allen </a:t>
            </a:r>
            <a:r>
              <a:rPr lang="en-US" dirty="0" err="1">
                <a:solidFill>
                  <a:schemeClr val="bg1"/>
                </a:solidFill>
              </a:rPr>
              <a:t>Stamberg</a:t>
            </a:r>
            <a:endParaRPr lang="en-US" b="0" dirty="0">
              <a:solidFill>
                <a:schemeClr val="tx1"/>
              </a:solidFill>
            </a:endParaRPr>
          </a:p>
          <a:p>
            <a:r>
              <a:rPr lang="en-US" b="0" dirty="0">
                <a:solidFill>
                  <a:schemeClr val="tx1"/>
                </a:solidFill>
              </a:rPr>
              <a:t>University of </a:t>
            </a:r>
          </a:p>
          <a:p>
            <a:r>
              <a:rPr lang="en-US" b="0" dirty="0">
                <a:solidFill>
                  <a:schemeClr val="tx1"/>
                </a:solidFill>
              </a:rPr>
              <a:t>Northern Iowa</a:t>
            </a:r>
          </a:p>
        </p:txBody>
      </p:sp>
      <p:pic>
        <p:nvPicPr>
          <p:cNvPr id="11" name="Content Placeholder 4" descr="Davis, Dou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76800" y="914400"/>
            <a:ext cx="1371600" cy="1971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648200" y="5334000"/>
            <a:ext cx="4041648" cy="8382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Helen Oloroso</a:t>
            </a:r>
            <a:endParaRPr lang="en-US" b="0" dirty="0">
              <a:solidFill>
                <a:schemeClr val="tx1"/>
              </a:solidFill>
            </a:endParaRPr>
          </a:p>
          <a:p>
            <a:pPr algn="r"/>
            <a:r>
              <a:rPr lang="en-US" b="0" dirty="0">
                <a:solidFill>
                  <a:schemeClr val="tx1"/>
                </a:solidFill>
              </a:rPr>
              <a:t>Northwestern University</a:t>
            </a:r>
          </a:p>
        </p:txBody>
      </p:sp>
      <p:pic>
        <p:nvPicPr>
          <p:cNvPr id="15" name="Picture 14" descr="B__Penkal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4846320"/>
            <a:ext cx="1737593" cy="2011680"/>
          </a:xfrm>
          <a:prstGeom prst="rect">
            <a:avLst/>
          </a:prstGeom>
        </p:spPr>
      </p:pic>
      <p:pic>
        <p:nvPicPr>
          <p:cNvPr id="12" name="Picture 11" descr="peggy_harrier_final_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914400"/>
            <a:ext cx="1557677" cy="1920240"/>
          </a:xfrm>
          <a:prstGeom prst="rect">
            <a:avLst/>
          </a:prstGeom>
        </p:spPr>
      </p:pic>
      <p:pic>
        <p:nvPicPr>
          <p:cNvPr id="13" name="Picture 12" descr="Dan_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" y="2590800"/>
            <a:ext cx="1400175" cy="2095500"/>
          </a:xfrm>
          <a:prstGeom prst="rect">
            <a:avLst/>
          </a:prstGeom>
        </p:spPr>
      </p:pic>
      <p:pic>
        <p:nvPicPr>
          <p:cNvPr id="16" name="Picture 15" descr="Oloros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0" y="4800600"/>
            <a:ext cx="1371600" cy="2057400"/>
          </a:xfrm>
          <a:prstGeom prst="rect">
            <a:avLst/>
          </a:prstGeom>
        </p:spPr>
      </p:pic>
      <p:pic>
        <p:nvPicPr>
          <p:cNvPr id="17" name="Picture 16" descr="08Stamberg.jpg"/>
          <p:cNvPicPr>
            <a:picLocks noChangeAspect="1"/>
          </p:cNvPicPr>
          <p:nvPr/>
        </p:nvPicPr>
        <p:blipFill>
          <a:blip r:embed="rId7" cstate="print"/>
          <a:srcRect b="32961"/>
          <a:stretch>
            <a:fillRect/>
          </a:stretch>
        </p:blipFill>
        <p:spPr>
          <a:xfrm>
            <a:off x="6553200" y="2743200"/>
            <a:ext cx="2872740" cy="2377440"/>
          </a:xfrm>
          <a:prstGeom prst="rect">
            <a:avLst/>
          </a:prstGeom>
        </p:spPr>
      </p:pic>
    </p:spTree>
  </p:cSld>
  <p:clrMapOvr>
    <a:masterClrMapping/>
  </p:clrMapOvr>
  <p:transition advClick="0" advTm="15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534400" cy="1069848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00FF00"/>
                </a:solidFill>
              </a:rPr>
              <a:t>Educators of the Year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066800"/>
            <a:ext cx="4041648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Jean Paterson</a:t>
            </a:r>
            <a:endParaRPr lang="en-US" b="0" dirty="0">
              <a:solidFill>
                <a:schemeClr val="tx1"/>
              </a:solidFill>
            </a:endParaRPr>
          </a:p>
          <a:p>
            <a:pPr algn="r"/>
            <a:r>
              <a:rPr lang="en-US" b="0" dirty="0">
                <a:solidFill>
                  <a:schemeClr val="tx1"/>
                </a:solidFill>
              </a:rPr>
              <a:t>Southern Illinois University </a:t>
            </a:r>
          </a:p>
          <a:p>
            <a:pPr algn="r"/>
            <a:r>
              <a:rPr lang="en-US" b="0" dirty="0">
                <a:solidFill>
                  <a:schemeClr val="tx1"/>
                </a:solidFill>
              </a:rPr>
              <a:t>Edwardsville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2819400" y="3276600"/>
            <a:ext cx="4041648" cy="8382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Diana Burns</a:t>
            </a:r>
            <a:endParaRPr lang="en-US" b="0" dirty="0">
              <a:solidFill>
                <a:schemeClr val="tx1"/>
              </a:solidFill>
            </a:endParaRPr>
          </a:p>
          <a:p>
            <a:pPr algn="r"/>
            <a:r>
              <a:rPr lang="en-US" b="0" dirty="0">
                <a:solidFill>
                  <a:schemeClr val="tx1"/>
                </a:solidFill>
              </a:rPr>
              <a:t>Ashland University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38600" y="5867400"/>
            <a:ext cx="4041648" cy="9906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Sharon St. </a:t>
            </a:r>
            <a:r>
              <a:rPr lang="en-US" sz="2000" dirty="0" err="1">
                <a:solidFill>
                  <a:schemeClr val="bg1"/>
                </a:solidFill>
              </a:rPr>
              <a:t>Germain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tx1"/>
                </a:solidFill>
              </a:rPr>
              <a:t>Bradley University</a:t>
            </a:r>
          </a:p>
        </p:txBody>
      </p:sp>
      <p:pic>
        <p:nvPicPr>
          <p:cNvPr id="9" name="Content Placeholder 9" descr="Sharib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223760" y="3977640"/>
            <a:ext cx="1920240" cy="2880360"/>
          </a:xfrm>
        </p:spPr>
      </p:pic>
      <p:pic>
        <p:nvPicPr>
          <p:cNvPr id="8" name="Picture 7" descr="Jean Pattes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919968" cy="2651760"/>
          </a:xfrm>
          <a:prstGeom prst="rect">
            <a:avLst/>
          </a:prstGeom>
        </p:spPr>
      </p:pic>
      <p:pic>
        <p:nvPicPr>
          <p:cNvPr id="11" name="Picture 10" descr="Burns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4600" y="2895600"/>
            <a:ext cx="1737360" cy="1737360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534400" cy="106984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Employers of the Year</a:t>
            </a:r>
          </a:p>
        </p:txBody>
      </p:sp>
      <p:pic>
        <p:nvPicPr>
          <p:cNvPr id="13" name="Picture 12" descr="GM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1188720" cy="1188720"/>
          </a:xfrm>
          <a:prstGeom prst="rect">
            <a:avLst/>
          </a:prstGeom>
        </p:spPr>
      </p:pic>
      <p:pic>
        <p:nvPicPr>
          <p:cNvPr id="14" name="Picture 13" descr="DowChemic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676400"/>
            <a:ext cx="1761683" cy="640080"/>
          </a:xfrm>
          <a:prstGeom prst="rect">
            <a:avLst/>
          </a:prstGeom>
        </p:spPr>
      </p:pic>
      <p:pic>
        <p:nvPicPr>
          <p:cNvPr id="5" name="Picture 4" descr="BFG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67000"/>
            <a:ext cx="3575865" cy="914400"/>
          </a:xfrm>
          <a:prstGeom prst="rect">
            <a:avLst/>
          </a:prstGeom>
        </p:spPr>
      </p:pic>
      <p:pic>
        <p:nvPicPr>
          <p:cNvPr id="6" name="Picture 5" descr="34209.jpg"/>
          <p:cNvPicPr>
            <a:picLocks noChangeAspect="1"/>
          </p:cNvPicPr>
          <p:nvPr/>
        </p:nvPicPr>
        <p:blipFill>
          <a:blip r:embed="rId5" cstate="print"/>
          <a:srcRect t="21505" b="24731"/>
          <a:stretch>
            <a:fillRect/>
          </a:stretch>
        </p:blipFill>
        <p:spPr>
          <a:xfrm>
            <a:off x="2895600" y="1066800"/>
            <a:ext cx="2381098" cy="1280160"/>
          </a:xfrm>
          <a:prstGeom prst="rect">
            <a:avLst/>
          </a:prstGeom>
        </p:spPr>
      </p:pic>
      <p:pic>
        <p:nvPicPr>
          <p:cNvPr id="7" name="Picture 6" descr="3m_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9800" y="914400"/>
            <a:ext cx="2605643" cy="1371600"/>
          </a:xfrm>
          <a:prstGeom prst="rect">
            <a:avLst/>
          </a:prstGeom>
        </p:spPr>
      </p:pic>
      <p:pic>
        <p:nvPicPr>
          <p:cNvPr id="8" name="Picture 7" descr="StandardOi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2667000"/>
            <a:ext cx="2499762" cy="2194560"/>
          </a:xfrm>
          <a:prstGeom prst="rect">
            <a:avLst/>
          </a:prstGeom>
        </p:spPr>
      </p:pic>
      <p:pic>
        <p:nvPicPr>
          <p:cNvPr id="9" name="Picture 8" descr="028_ANR%20Pipeline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0000" y="2667000"/>
            <a:ext cx="2057400" cy="822960"/>
          </a:xfrm>
          <a:prstGeom prst="rect">
            <a:avLst/>
          </a:prstGeom>
        </p:spPr>
      </p:pic>
      <p:pic>
        <p:nvPicPr>
          <p:cNvPr id="10" name="Picture 9" descr="1947log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810000"/>
            <a:ext cx="2420470" cy="2194560"/>
          </a:xfrm>
          <a:prstGeom prst="rect">
            <a:avLst/>
          </a:prstGeom>
        </p:spPr>
      </p:pic>
      <p:pic>
        <p:nvPicPr>
          <p:cNvPr id="11" name="Picture 10" descr="2008090914550756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81400" y="3810000"/>
            <a:ext cx="2286000" cy="752475"/>
          </a:xfrm>
          <a:prstGeom prst="rect">
            <a:avLst/>
          </a:prstGeom>
        </p:spPr>
      </p:pic>
      <p:pic>
        <p:nvPicPr>
          <p:cNvPr id="12" name="Picture 11" descr="mead_logo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43200" y="4724400"/>
            <a:ext cx="1870363" cy="822960"/>
          </a:xfrm>
          <a:prstGeom prst="rect">
            <a:avLst/>
          </a:prstGeom>
        </p:spPr>
      </p:pic>
      <p:pic>
        <p:nvPicPr>
          <p:cNvPr id="15" name="Picture 14" descr="Catlogo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" y="6276975"/>
            <a:ext cx="2085975" cy="581025"/>
          </a:xfrm>
          <a:prstGeom prst="rect">
            <a:avLst/>
          </a:prstGeom>
        </p:spPr>
      </p:pic>
      <p:pic>
        <p:nvPicPr>
          <p:cNvPr id="16" name="Picture 15" descr="mcdonnell_douglas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934200" y="5400675"/>
            <a:ext cx="2209800" cy="1457325"/>
          </a:xfrm>
          <a:prstGeom prst="rect">
            <a:avLst/>
          </a:prstGeom>
        </p:spPr>
      </p:pic>
      <p:pic>
        <p:nvPicPr>
          <p:cNvPr id="17" name="Picture 16" descr="fordlogo200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495800" y="5715000"/>
            <a:ext cx="2057400" cy="1030224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534400" cy="1069848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Employers of the Year</a:t>
            </a:r>
          </a:p>
        </p:txBody>
      </p:sp>
      <p:pic>
        <p:nvPicPr>
          <p:cNvPr id="18" name="Picture 17" descr="imagesCALZBY3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43125" cy="2143125"/>
          </a:xfrm>
          <a:prstGeom prst="rect">
            <a:avLst/>
          </a:prstGeom>
        </p:spPr>
      </p:pic>
      <p:pic>
        <p:nvPicPr>
          <p:cNvPr id="19" name="Picture 18" descr="Monsanto_logo_large.gif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14103" b="16667"/>
          <a:stretch>
            <a:fillRect/>
          </a:stretch>
        </p:blipFill>
        <p:spPr>
          <a:xfrm>
            <a:off x="2971800" y="1676400"/>
            <a:ext cx="6038850" cy="2057400"/>
          </a:xfrm>
          <a:prstGeom prst="rect">
            <a:avLst/>
          </a:prstGeom>
        </p:spPr>
      </p:pic>
      <p:pic>
        <p:nvPicPr>
          <p:cNvPr id="20" name="Picture 19" descr="Hutchinson_Technology-logo-08EFFD49F1-seeklogo_com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2286000"/>
            <a:ext cx="1905000" cy="1905000"/>
          </a:xfrm>
          <a:prstGeom prst="rect">
            <a:avLst/>
          </a:prstGeom>
        </p:spPr>
      </p:pic>
      <p:pic>
        <p:nvPicPr>
          <p:cNvPr id="21" name="Picture 20" descr="deere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56532" y="4114800"/>
            <a:ext cx="3587468" cy="2468880"/>
          </a:xfrm>
          <a:prstGeom prst="rect">
            <a:avLst/>
          </a:prstGeom>
        </p:spPr>
      </p:pic>
      <p:pic>
        <p:nvPicPr>
          <p:cNvPr id="22" name="Picture 21" descr="sears-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95600" y="3733800"/>
            <a:ext cx="2478024" cy="1115568"/>
          </a:xfrm>
          <a:prstGeom prst="rect">
            <a:avLst/>
          </a:prstGeom>
        </p:spPr>
      </p:pic>
      <p:pic>
        <p:nvPicPr>
          <p:cNvPr id="23" name="Picture 22" descr="1257-OC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3200" y="1752600"/>
            <a:ext cx="2417010" cy="731520"/>
          </a:xfrm>
          <a:prstGeom prst="rect">
            <a:avLst/>
          </a:prstGeom>
        </p:spPr>
      </p:pic>
      <p:pic>
        <p:nvPicPr>
          <p:cNvPr id="24" name="Picture 23" descr="visteon-files-for-bankruptcy-7175_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0" y="5181600"/>
            <a:ext cx="2306305" cy="1330696"/>
          </a:xfrm>
          <a:prstGeom prst="rect">
            <a:avLst/>
          </a:prstGeom>
        </p:spPr>
      </p:pic>
      <p:pic>
        <p:nvPicPr>
          <p:cNvPr id="25" name="Picture 24" descr="untitled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648200"/>
            <a:ext cx="2438095" cy="1876191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534400" cy="1069848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Employers of the Year</a:t>
            </a:r>
          </a:p>
        </p:txBody>
      </p:sp>
      <p:pic>
        <p:nvPicPr>
          <p:cNvPr id="11" name="Picture 10" descr="geis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3181081" cy="914400"/>
          </a:xfrm>
          <a:prstGeom prst="rect">
            <a:avLst/>
          </a:prstGeom>
        </p:spPr>
      </p:pic>
      <p:pic>
        <p:nvPicPr>
          <p:cNvPr id="12" name="Picture 11" descr="U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95400"/>
            <a:ext cx="1698752" cy="2011680"/>
          </a:xfrm>
          <a:prstGeom prst="rect">
            <a:avLst/>
          </a:prstGeom>
        </p:spPr>
      </p:pic>
      <p:pic>
        <p:nvPicPr>
          <p:cNvPr id="13" name="Picture 12" descr="P_and_G-logo-E26FBC2148-seeklogo_com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1200" y="1295400"/>
            <a:ext cx="2133600" cy="2057400"/>
          </a:xfrm>
          <a:prstGeom prst="rect">
            <a:avLst/>
          </a:prstGeom>
        </p:spPr>
      </p:pic>
      <p:pic>
        <p:nvPicPr>
          <p:cNvPr id="14" name="Picture 13" descr="6LRNJVWX4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505200"/>
            <a:ext cx="3247200" cy="2011680"/>
          </a:xfrm>
          <a:prstGeom prst="rect">
            <a:avLst/>
          </a:prstGeom>
        </p:spPr>
      </p:pic>
      <p:pic>
        <p:nvPicPr>
          <p:cNvPr id="15" name="Picture 14" descr="aegon_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57800" y="1219200"/>
            <a:ext cx="2866220" cy="1102828"/>
          </a:xfrm>
          <a:prstGeom prst="rect">
            <a:avLst/>
          </a:prstGeom>
        </p:spPr>
      </p:pic>
      <p:pic>
        <p:nvPicPr>
          <p:cNvPr id="16" name="Picture 15" descr="untitleda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" y="5867400"/>
            <a:ext cx="4062047" cy="838200"/>
          </a:xfrm>
          <a:prstGeom prst="rect">
            <a:avLst/>
          </a:prstGeom>
        </p:spPr>
      </p:pic>
      <p:pic>
        <p:nvPicPr>
          <p:cNvPr id="17" name="Picture 16" descr="50294_2205090461_9270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86200" y="3962400"/>
            <a:ext cx="1457405" cy="1734312"/>
          </a:xfrm>
          <a:prstGeom prst="rect">
            <a:avLst/>
          </a:prstGeom>
        </p:spPr>
      </p:pic>
      <p:pic>
        <p:nvPicPr>
          <p:cNvPr id="26" name="Picture 25" descr="Target_logo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93634" y="2438400"/>
            <a:ext cx="4850366" cy="1097280"/>
          </a:xfrm>
          <a:prstGeom prst="rect">
            <a:avLst/>
          </a:prstGeom>
        </p:spPr>
      </p:pic>
      <p:pic>
        <p:nvPicPr>
          <p:cNvPr id="27" name="Picture 26" descr="ge_aviation_log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1200" y="3657600"/>
            <a:ext cx="2577084" cy="1085088"/>
          </a:xfrm>
          <a:prstGeom prst="rect">
            <a:avLst/>
          </a:prstGeom>
        </p:spPr>
      </p:pic>
      <p:pic>
        <p:nvPicPr>
          <p:cNvPr id="28" name="Content Placeholder 9" descr="MidwestISOlogo.jpg"/>
          <p:cNvPicPr>
            <a:picLocks noGrp="1" noChangeAspect="1"/>
          </p:cNvPicPr>
          <p:nvPr>
            <p:ph sz="half" idx="2"/>
          </p:nvPr>
        </p:nvPicPr>
        <p:blipFill>
          <a:blip r:embed="rId11" cstate="print"/>
          <a:stretch>
            <a:fillRect/>
          </a:stretch>
        </p:blipFill>
        <p:spPr>
          <a:xfrm>
            <a:off x="5638800" y="4765042"/>
            <a:ext cx="3108960" cy="2092958"/>
          </a:xfrm>
        </p:spPr>
      </p:pic>
    </p:spTree>
  </p:cSld>
  <p:clrMapOvr>
    <a:masterClrMapping/>
  </p:clrMapOvr>
  <p:transition advClick="0" advTm="10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3400" y="533400"/>
            <a:ext cx="2054832" cy="821932"/>
          </a:xfrm>
          <a:prstGeom prst="roundRect">
            <a:avLst>
              <a:gd name="adj" fmla="val 6615"/>
            </a:avLst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143000" y="1828800"/>
            <a:ext cx="6686551" cy="822960"/>
          </a:xfrm>
          <a:prstGeom prst="roundRect">
            <a:avLst>
              <a:gd name="adj" fmla="val 6615"/>
            </a:avLst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38200" y="3505200"/>
            <a:ext cx="2054656" cy="919947"/>
          </a:xfrm>
          <a:prstGeom prst="roundRect">
            <a:avLst>
              <a:gd name="adj" fmla="val 6615"/>
            </a:avLst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867400" y="457200"/>
            <a:ext cx="2194560" cy="990599"/>
          </a:xfrm>
          <a:prstGeom prst="roundRect">
            <a:avLst>
              <a:gd name="adj" fmla="val 6615"/>
            </a:avLst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Logo 1990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81400" y="3200400"/>
            <a:ext cx="2438400" cy="1440180"/>
          </a:xfrm>
          <a:prstGeom prst="rect">
            <a:avLst/>
          </a:prstGeom>
        </p:spPr>
      </p:pic>
      <p:pic>
        <p:nvPicPr>
          <p:cNvPr id="9" name="Kalimb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-762000" y="381000"/>
            <a:ext cx="304800" cy="304800"/>
          </a:xfrm>
          <a:prstGeom prst="rect">
            <a:avLst/>
          </a:prstGeom>
        </p:spPr>
      </p:pic>
      <p:pic>
        <p:nvPicPr>
          <p:cNvPr id="17" name="Picture 16" descr="70s Log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3400" y="5157216"/>
            <a:ext cx="7534656" cy="1700784"/>
          </a:xfrm>
          <a:prstGeom prst="rect">
            <a:avLst/>
          </a:prstGeom>
        </p:spPr>
      </p:pic>
      <p:pic>
        <p:nvPicPr>
          <p:cNvPr id="18" name="Picture 17" descr="1984 Logo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77000" y="3124200"/>
            <a:ext cx="1995055" cy="146304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mceia-logo-200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3600" y="2590800"/>
            <a:ext cx="4800600" cy="192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90600" y="1066800"/>
            <a:ext cx="7086600" cy="7040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Our History and Tradition</a:t>
            </a:r>
          </a:p>
        </p:txBody>
      </p:sp>
      <p:sp>
        <p:nvSpPr>
          <p:cNvPr id="13" name="Title 9"/>
          <p:cNvSpPr txBox="1">
            <a:spLocks/>
          </p:cNvSpPr>
          <p:nvPr/>
        </p:nvSpPr>
        <p:spPr>
          <a:xfrm>
            <a:off x="1066800" y="5410200"/>
            <a:ext cx="7086600" cy="704088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19050" cap="flat" cmpd="sng" algn="ctr">
            <a:noFill/>
            <a:prstDash val="solid"/>
          </a:ln>
          <a:effectLst/>
        </p:spPr>
        <p:txBody>
          <a:bodyPr vert="horz" wrap="square" tIns="45720" bIns="45720" anchor="ctr" anchorCtr="0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www.mceia.org</a:t>
            </a:r>
          </a:p>
        </p:txBody>
      </p:sp>
    </p:spTree>
  </p:cSld>
  <p:clrMapOvr>
    <a:masterClrMapping/>
  </p:clrMapOvr>
  <p:transition spd="slow"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knowledge-poste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1524000"/>
            <a:ext cx="2743200" cy="3200400"/>
          </a:xfrm>
          <a:prstGeom prst="rect">
            <a:avLst/>
          </a:prstGeom>
        </p:spPr>
      </p:pic>
      <p:pic>
        <p:nvPicPr>
          <p:cNvPr id="7" name="Picture 6" descr="conference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4478" y="0"/>
            <a:ext cx="3859522" cy="1371600"/>
          </a:xfrm>
          <a:prstGeom prst="rect">
            <a:avLst/>
          </a:prstGeom>
        </p:spPr>
      </p:pic>
      <p:pic>
        <p:nvPicPr>
          <p:cNvPr id="9" name="Picture 8" descr="internship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28187" y="4389120"/>
            <a:ext cx="3515813" cy="2468880"/>
          </a:xfrm>
          <a:prstGeom prst="rect">
            <a:avLst/>
          </a:prstGeom>
        </p:spPr>
      </p:pic>
      <p:pic>
        <p:nvPicPr>
          <p:cNvPr id="10" name="Picture 9" descr="Leadershi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0" y="1752600"/>
            <a:ext cx="2543175" cy="1790700"/>
          </a:xfrm>
          <a:prstGeom prst="rect">
            <a:avLst/>
          </a:prstGeom>
        </p:spPr>
      </p:pic>
      <p:pic>
        <p:nvPicPr>
          <p:cNvPr id="11" name="Picture 10" descr="volunteers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029200"/>
            <a:ext cx="4422370" cy="1828800"/>
          </a:xfrm>
          <a:prstGeom prst="rect">
            <a:avLst/>
          </a:prstGeom>
        </p:spPr>
      </p:pic>
      <p:pic>
        <p:nvPicPr>
          <p:cNvPr id="8" name="Picture 7" descr="Best Prac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0"/>
            <a:ext cx="2438400" cy="1819275"/>
          </a:xfrm>
          <a:prstGeom prst="rect">
            <a:avLst/>
          </a:prstGeom>
        </p:spPr>
      </p:pic>
      <p:pic>
        <p:nvPicPr>
          <p:cNvPr id="12" name="Picture 11" descr="Networking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905000"/>
            <a:ext cx="2521712" cy="3108960"/>
          </a:xfrm>
          <a:prstGeom prst="rect">
            <a:avLst/>
          </a:prstGeom>
        </p:spPr>
      </p:pic>
      <p:pic>
        <p:nvPicPr>
          <p:cNvPr id="6" name="Picture 5" descr="coop_logo_for_we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3727047" cy="2103120"/>
          </a:xfrm>
          <a:prstGeom prst="rect">
            <a:avLst/>
          </a:prstGeom>
        </p:spPr>
      </p:pic>
      <p:pic>
        <p:nvPicPr>
          <p:cNvPr id="13" name="Picture 12" descr="Educaors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67000" y="3276600"/>
            <a:ext cx="1600000" cy="1828572"/>
          </a:xfrm>
          <a:prstGeom prst="rect">
            <a:avLst/>
          </a:prstGeom>
        </p:spPr>
      </p:pic>
      <p:pic>
        <p:nvPicPr>
          <p:cNvPr id="14" name="Picture 13" descr="employers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19600" y="1752600"/>
            <a:ext cx="2169262" cy="2194560"/>
          </a:xfrm>
          <a:prstGeom prst="rect">
            <a:avLst/>
          </a:prstGeom>
        </p:spPr>
      </p:pic>
      <p:pic>
        <p:nvPicPr>
          <p:cNvPr id="5" name="Picture 4" descr="0511-0905-3002-4906_Black_and_White_Committee_clipart_image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67400" y="1371600"/>
            <a:ext cx="3276600" cy="1188720"/>
          </a:xfrm>
          <a:prstGeom prst="rect">
            <a:avLst/>
          </a:prstGeom>
        </p:spPr>
      </p:pic>
      <p:pic>
        <p:nvPicPr>
          <p:cNvPr id="15" name="Picture 14" descr="resource-definition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267200" y="3962400"/>
            <a:ext cx="1600200" cy="1828800"/>
          </a:xfrm>
          <a:prstGeom prst="rect">
            <a:avLst/>
          </a:prstGeom>
        </p:spPr>
      </p:pic>
      <p:pic>
        <p:nvPicPr>
          <p:cNvPr id="17" name="Picture 16" descr="tradition%20pic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343400" y="5486400"/>
            <a:ext cx="1447800" cy="1371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hio_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4343400"/>
            <a:ext cx="3442770" cy="228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8400" y="457200"/>
            <a:ext cx="4068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First Came</a:t>
            </a:r>
          </a:p>
        </p:txBody>
      </p:sp>
      <p:pic>
        <p:nvPicPr>
          <p:cNvPr id="4" name="Picture 3" descr="Michig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1447800"/>
            <a:ext cx="2834640" cy="2834640"/>
          </a:xfrm>
          <a:prstGeom prst="rect">
            <a:avLst/>
          </a:prstGeom>
        </p:spPr>
      </p:pic>
      <p:pic>
        <p:nvPicPr>
          <p:cNvPr id="5" name="Picture 4" descr="india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2133600"/>
            <a:ext cx="2337215" cy="329184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hio_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57400"/>
            <a:ext cx="2341082" cy="1554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4601" y="0"/>
            <a:ext cx="6629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Later Joined by</a:t>
            </a:r>
          </a:p>
        </p:txBody>
      </p:sp>
      <p:pic>
        <p:nvPicPr>
          <p:cNvPr id="4" name="Picture 3" descr="Michig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920240" cy="1920240"/>
          </a:xfrm>
          <a:prstGeom prst="rect">
            <a:avLst/>
          </a:prstGeom>
        </p:spPr>
      </p:pic>
      <p:pic>
        <p:nvPicPr>
          <p:cNvPr id="5" name="Picture 4" descr="india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810000"/>
            <a:ext cx="1623063" cy="2286000"/>
          </a:xfrm>
          <a:prstGeom prst="rect">
            <a:avLst/>
          </a:prstGeom>
        </p:spPr>
      </p:pic>
      <p:pic>
        <p:nvPicPr>
          <p:cNvPr id="7" name="Picture 6" descr="Iowa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2667000"/>
            <a:ext cx="2743200" cy="1645920"/>
          </a:xfrm>
          <a:prstGeom prst="rect">
            <a:avLst/>
          </a:prstGeom>
        </p:spPr>
      </p:pic>
      <p:pic>
        <p:nvPicPr>
          <p:cNvPr id="8" name="Picture 7" descr="illinois-state-flag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90800" y="1143000"/>
            <a:ext cx="3048000" cy="1828800"/>
          </a:xfrm>
          <a:prstGeom prst="rect">
            <a:avLst/>
          </a:prstGeom>
        </p:spPr>
      </p:pic>
      <p:pic>
        <p:nvPicPr>
          <p:cNvPr id="9" name="Picture 8" descr="Kentuck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7400" y="5212080"/>
            <a:ext cx="2286000" cy="1645920"/>
          </a:xfrm>
          <a:prstGeom prst="rect">
            <a:avLst/>
          </a:prstGeom>
        </p:spPr>
      </p:pic>
      <p:pic>
        <p:nvPicPr>
          <p:cNvPr id="10" name="Picture 9" descr="missouri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0" y="3276600"/>
            <a:ext cx="2912103" cy="1828800"/>
          </a:xfrm>
          <a:prstGeom prst="rect">
            <a:avLst/>
          </a:prstGeom>
        </p:spPr>
      </p:pic>
      <p:pic>
        <p:nvPicPr>
          <p:cNvPr id="11" name="Picture 10" descr="wisconsin_flag_map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53200" y="4389120"/>
            <a:ext cx="2297660" cy="2468880"/>
          </a:xfrm>
          <a:prstGeom prst="rect">
            <a:avLst/>
          </a:prstGeom>
        </p:spPr>
      </p:pic>
      <p:pic>
        <p:nvPicPr>
          <p:cNvPr id="12" name="Picture 11" descr="minnesot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96000" y="914400"/>
            <a:ext cx="2565067" cy="164592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066800"/>
          </a:xfrm>
        </p:spPr>
        <p:txBody>
          <a:bodyPr/>
          <a:lstStyle/>
          <a:p>
            <a:r>
              <a:rPr lang="en-US" dirty="0">
                <a:solidFill>
                  <a:srgbClr val="00FF00"/>
                </a:solidFill>
              </a:rPr>
              <a:t>The original officers were: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066800"/>
            <a:ext cx="8458200" cy="56388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Past President &amp; Publicity,  </a:t>
            </a:r>
            <a:r>
              <a:rPr lang="en-US" sz="2600" b="1" i="1" dirty="0">
                <a:solidFill>
                  <a:srgbClr val="00FF00"/>
                </a:solidFill>
              </a:rPr>
              <a:t>Jack Crusoe</a:t>
            </a:r>
            <a:r>
              <a:rPr lang="en-US" sz="2400" dirty="0">
                <a:solidFill>
                  <a:srgbClr val="FFFF00"/>
                </a:solidFill>
              </a:rPr>
              <a:t>, University of Detroit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President </a:t>
            </a:r>
            <a:r>
              <a:rPr lang="en-US" sz="2600" b="1" i="1" dirty="0">
                <a:solidFill>
                  <a:srgbClr val="00FF00"/>
                </a:solidFill>
              </a:rPr>
              <a:t>Jim Chambers</a:t>
            </a:r>
            <a:r>
              <a:rPr lang="en-US" sz="2400" dirty="0">
                <a:solidFill>
                  <a:srgbClr val="FFFF00"/>
                </a:solidFill>
              </a:rPr>
              <a:t>, Burroughs Corporation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President-Elect </a:t>
            </a:r>
            <a:r>
              <a:rPr lang="en-US" sz="2600" b="1" i="1" dirty="0">
                <a:solidFill>
                  <a:srgbClr val="00FF00"/>
                </a:solidFill>
              </a:rPr>
              <a:t>Marshall McGee</a:t>
            </a:r>
            <a:r>
              <a:rPr lang="en-US" sz="2400" dirty="0">
                <a:solidFill>
                  <a:srgbClr val="FFFF00"/>
                </a:solidFill>
              </a:rPr>
              <a:t>, Central State University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Membership </a:t>
            </a:r>
            <a:r>
              <a:rPr lang="en-US" sz="2600" b="1" i="1" dirty="0">
                <a:solidFill>
                  <a:srgbClr val="00FF00"/>
                </a:solidFill>
              </a:rPr>
              <a:t>Herb Peters</a:t>
            </a:r>
            <a:r>
              <a:rPr lang="en-US" sz="2400" dirty="0">
                <a:solidFill>
                  <a:srgbClr val="FFFF00"/>
                </a:solidFill>
              </a:rPr>
              <a:t>, Ford Motor Company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Secretary/Treasurer </a:t>
            </a:r>
            <a:r>
              <a:rPr lang="en-US" sz="2600" b="1" i="1" dirty="0">
                <a:solidFill>
                  <a:srgbClr val="00FF00"/>
                </a:solidFill>
              </a:rPr>
              <a:t>Virginia Lewis</a:t>
            </a:r>
            <a:r>
              <a:rPr lang="en-US" sz="2400" dirty="0">
                <a:solidFill>
                  <a:srgbClr val="FFFF00"/>
                </a:solidFill>
              </a:rPr>
              <a:t>, University of Michigan of MI Dearborn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Program Chair </a:t>
            </a:r>
            <a:r>
              <a:rPr lang="en-US" sz="2600" b="1" i="1" dirty="0">
                <a:solidFill>
                  <a:srgbClr val="00FF00"/>
                </a:solidFill>
              </a:rPr>
              <a:t>Gene Hamilton</a:t>
            </a:r>
            <a:r>
              <a:rPr lang="en-US" sz="2400" dirty="0">
                <a:solidFill>
                  <a:srgbClr val="FFFF00"/>
                </a:solidFill>
              </a:rPr>
              <a:t>, Saginaw Valley State</a:t>
            </a:r>
          </a:p>
        </p:txBody>
      </p:sp>
    </p:spTree>
  </p:cSld>
  <p:clrMapOvr>
    <a:masterClrMapping/>
  </p:clrMapOvr>
  <p:transition advClick="0" advTm="1200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7|2.4|2.3|1.8|1.4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|1.1|2.8|1.4|2.4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6|1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HistoryMonthPresentation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3CAE980-492A-4C6E-B138-598EA0BED2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BlackHistoryMonthPresentation</Template>
  <TotalTime>0</TotalTime>
  <Words>607</Words>
  <Application>Microsoft Office PowerPoint</Application>
  <PresentationFormat>On-screen Show (4:3)</PresentationFormat>
  <Paragraphs>184</Paragraphs>
  <Slides>56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Calibri</vt:lpstr>
      <vt:lpstr>Georgia</vt:lpstr>
      <vt:lpstr>Wingdings 2</vt:lpstr>
      <vt:lpstr>BlackHistoryMonthPresentation</vt:lpstr>
      <vt:lpstr>Acrobat Document</vt:lpstr>
      <vt:lpstr>PowerPoint Presentation</vt:lpstr>
      <vt:lpstr>PowerPoint Presentation</vt:lpstr>
      <vt:lpstr>Thursday, October 23, 1975</vt:lpstr>
      <vt:lpstr>65 interested persons met at Dearborn, Michigan and officially founded the  Midwest Cooperative Education Association MCEA</vt:lpstr>
      <vt:lpstr>MCEA  brought together like minded individuals and what came from the group is a tradition……</vt:lpstr>
      <vt:lpstr>PowerPoint Presentation</vt:lpstr>
      <vt:lpstr>PowerPoint Presentation</vt:lpstr>
      <vt:lpstr>PowerPoint Presentation</vt:lpstr>
      <vt:lpstr>The original officers were:</vt:lpstr>
      <vt:lpstr>PowerPoint Presentation</vt:lpstr>
      <vt:lpstr>PowerPoint Presentation</vt:lpstr>
      <vt:lpstr>PowerPoint Presentation</vt:lpstr>
      <vt:lpstr>MCEIA Presidents</vt:lpstr>
      <vt:lpstr>MCEIA Presidents</vt:lpstr>
      <vt:lpstr>MCEIA Presidents</vt:lpstr>
      <vt:lpstr>MCEIA Presidents</vt:lpstr>
      <vt:lpstr>MCEIA Presidents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MCEIA Presidents</vt:lpstr>
      <vt:lpstr>MCEIA Presidents</vt:lpstr>
      <vt:lpstr>MCEIA Presidents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MCEIA Presidents</vt:lpstr>
      <vt:lpstr>MCEIA Presidents</vt:lpstr>
      <vt:lpstr>MCEIA Presidents</vt:lpstr>
      <vt:lpstr>MCEIA Presidents</vt:lpstr>
      <vt:lpstr>PowerPoint Presentation</vt:lpstr>
      <vt:lpstr>PowerPoint Presentation</vt:lpstr>
      <vt:lpstr>MCEIA Presidents</vt:lpstr>
      <vt:lpstr>MCEIA Presidents</vt:lpstr>
      <vt:lpstr>PowerPoint Presentation</vt:lpstr>
      <vt:lpstr>PowerPoint Presentation</vt:lpstr>
      <vt:lpstr>PowerPoint Presentation</vt:lpstr>
      <vt:lpstr>Donald Hunt Lifetime  Achievement Award</vt:lpstr>
      <vt:lpstr>Educators of the Year</vt:lpstr>
      <vt:lpstr>Educators of the Year</vt:lpstr>
      <vt:lpstr>Educators of the Year</vt:lpstr>
      <vt:lpstr>Employers of the Year</vt:lpstr>
      <vt:lpstr>Employers of the Year</vt:lpstr>
      <vt:lpstr>Employers of the Year</vt:lpstr>
      <vt:lpstr>PowerPoint Presentation</vt:lpstr>
      <vt:lpstr>Our History and Tradition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2011-09-12T20:24:06Z</dcterms:created>
  <dcterms:modified xsi:type="dcterms:W3CDTF">2020-09-14T12:20:38Z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TC103524729990</vt:lpwstr>
  </property>
</Properties>
</file>